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9" r:id="rId2"/>
    <p:sldId id="257" r:id="rId3"/>
    <p:sldId id="258" r:id="rId4"/>
    <p:sldId id="28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8" r:id="rId17"/>
    <p:sldId id="310" r:id="rId18"/>
    <p:sldId id="311" r:id="rId19"/>
    <p:sldId id="270" r:id="rId20"/>
    <p:sldId id="271" r:id="rId21"/>
    <p:sldId id="272" r:id="rId22"/>
    <p:sldId id="273" r:id="rId23"/>
    <p:sldId id="274" r:id="rId24"/>
    <p:sldId id="275" r:id="rId25"/>
    <p:sldId id="295" r:id="rId26"/>
    <p:sldId id="313" r:id="rId27"/>
    <p:sldId id="276" r:id="rId28"/>
    <p:sldId id="277" r:id="rId29"/>
    <p:sldId id="278" r:id="rId30"/>
    <p:sldId id="279" r:id="rId31"/>
    <p:sldId id="286" r:id="rId32"/>
    <p:sldId id="287" r:id="rId33"/>
    <p:sldId id="280" r:id="rId34"/>
    <p:sldId id="281" r:id="rId35"/>
    <p:sldId id="282" r:id="rId36"/>
    <p:sldId id="312" r:id="rId37"/>
    <p:sldId id="285" r:id="rId38"/>
  </p:sldIdLst>
  <p:sldSz cx="1008062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66"/>
    <a:srgbClr val="0033CC"/>
    <a:srgbClr val="00CC00"/>
    <a:srgbClr val="FF3399"/>
    <a:srgbClr val="A20000"/>
    <a:srgbClr val="69A957"/>
    <a:srgbClr val="008080"/>
    <a:srgbClr val="FFFF66"/>
    <a:srgbClr val="54B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4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Noto Sans CJK SC Regular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Noto Sans CJK SC Regular" charset="0"/>
              </a:defRPr>
            </a:lvl1pPr>
          </a:lstStyle>
          <a:p>
            <a:pPr>
              <a:defRPr/>
            </a:pPr>
            <a:fld id="{0C2ECE55-D7E6-4C41-9215-F5104CD3EDC8}" type="datetimeFigureOut">
              <a:rPr lang="de-DE"/>
              <a:pPr>
                <a:defRPr/>
              </a:pPr>
              <a:t>16.01.2023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Noto Sans CJK SC Regular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60EA39-1631-4A94-B373-EFB0E2B5C7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407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7540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39728C9-CD94-4083-AAC9-BE627A0464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78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mtClean="0"/>
              <a:t>Auf dem Weg zum Abitur – dein Weg zum Abitur</a:t>
            </a: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fld id="{6A731394-1262-4D35-89CF-F187742FBE2E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0C659F-801F-48F0-AF87-E5D240D92382}" type="slidenum">
              <a:rPr lang="de-DE" altLang="de-DE" sz="1300" smtClean="0"/>
              <a:pPr>
                <a:spcBef>
                  <a:spcPct val="0"/>
                </a:spcBef>
              </a:pPr>
              <a:t>10</a:t>
            </a:fld>
            <a:endParaRPr lang="de-DE" altLang="de-DE" sz="1300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8707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D1AC38-B353-4236-9CA3-FEE0CCC0B625}" type="slidenum">
              <a:rPr lang="de-DE" altLang="de-DE" sz="1300" smtClean="0"/>
              <a:pPr>
                <a:spcBef>
                  <a:spcPct val="0"/>
                </a:spcBef>
              </a:pPr>
              <a:t>11</a:t>
            </a:fld>
            <a:endParaRPr lang="de-DE" altLang="de-DE" sz="1300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772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6C5DA7-887A-4D39-972F-ECDE2A7AB427}" type="slidenum">
              <a:rPr lang="de-DE" altLang="de-DE" sz="1300" smtClean="0"/>
              <a:pPr>
                <a:spcBef>
                  <a:spcPct val="0"/>
                </a:spcBef>
              </a:pPr>
              <a:t>12</a:t>
            </a:fld>
            <a:endParaRPr lang="de-DE" altLang="de-DE" sz="1300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1014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6D186C-8719-4274-A1FC-EC524E1945BF}" type="slidenum">
              <a:rPr lang="de-DE" altLang="de-DE" sz="1300" smtClean="0"/>
              <a:pPr>
                <a:spcBef>
                  <a:spcPct val="0"/>
                </a:spcBef>
              </a:pPr>
              <a:t>13</a:t>
            </a:fld>
            <a:endParaRPr lang="de-DE" altLang="de-DE" sz="1300" smtClean="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56198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BB53A2-E99E-4C77-AEAF-09555B8262DE}" type="slidenum">
              <a:rPr lang="de-DE" altLang="de-DE" sz="1300" smtClean="0"/>
              <a:pPr>
                <a:spcBef>
                  <a:spcPct val="0"/>
                </a:spcBef>
              </a:pPr>
              <a:t>14</a:t>
            </a:fld>
            <a:endParaRPr lang="de-DE" altLang="de-DE" sz="1300" smtClean="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71331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4CDA6A-A547-4DD3-AAA4-FE4A122A7006}" type="slidenum">
              <a:rPr lang="de-DE" altLang="de-DE" sz="1300" smtClean="0"/>
              <a:pPr>
                <a:spcBef>
                  <a:spcPct val="0"/>
                </a:spcBef>
              </a:pPr>
              <a:t>15</a:t>
            </a:fld>
            <a:endParaRPr lang="de-DE" altLang="de-DE" sz="1300" smtClean="0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70324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3AE8B6-A800-4C1D-A913-F3343D74AD2A}" type="slidenum">
              <a:rPr lang="de-DE" altLang="de-DE" sz="1300" smtClean="0"/>
              <a:pPr>
                <a:spcBef>
                  <a:spcPct val="0"/>
                </a:spcBef>
              </a:pPr>
              <a:t>16</a:t>
            </a:fld>
            <a:endParaRPr lang="de-DE" altLang="de-DE" sz="1300" smtClean="0"/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44011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A89618-BA15-4BF9-AA99-36D9211AFE55}" type="slidenum">
              <a:rPr lang="de-DE" altLang="de-DE" sz="1300" smtClean="0"/>
              <a:pPr>
                <a:spcBef>
                  <a:spcPct val="0"/>
                </a:spcBef>
              </a:pPr>
              <a:t>17</a:t>
            </a:fld>
            <a:endParaRPr lang="de-DE" altLang="de-DE" sz="1300" smtClean="0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41610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4BE7C5-45D7-46EB-933E-AF07F4D95FA0}" type="slidenum">
              <a:rPr lang="de-DE" altLang="de-DE" sz="1300" smtClean="0"/>
              <a:pPr>
                <a:spcBef>
                  <a:spcPct val="0"/>
                </a:spcBef>
              </a:pPr>
              <a:t>18</a:t>
            </a:fld>
            <a:endParaRPr lang="de-DE" altLang="de-DE" sz="1300" smtClean="0"/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08484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73BB66-F816-4F63-9644-AD63ADA50D68}" type="slidenum">
              <a:rPr lang="de-DE" altLang="de-DE" sz="1300" smtClean="0"/>
              <a:pPr>
                <a:spcBef>
                  <a:spcPct val="0"/>
                </a:spcBef>
              </a:pPr>
              <a:t>19</a:t>
            </a:fld>
            <a:endParaRPr lang="de-DE" altLang="de-DE" sz="1300" smtClean="0"/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296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AA5B4C-303E-444A-B3B6-008FE8554368}" type="slidenum">
              <a:rPr lang="de-DE" altLang="de-DE" sz="1300" smtClean="0"/>
              <a:pPr>
                <a:spcBef>
                  <a:spcPct val="0"/>
                </a:spcBef>
              </a:pPr>
              <a:t>2</a:t>
            </a:fld>
            <a:endParaRPr lang="de-DE" altLang="de-DE" sz="1300" smtClean="0"/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/>
              <a:t>Organisation- Verwaltung- Beratung</a:t>
            </a:r>
          </a:p>
          <a:p>
            <a:r>
              <a:rPr lang="de-DE" altLang="de-DE" smtClean="0"/>
              <a:t>Per Mail erreichbar- Sprechstunde siehe Homepage - </a:t>
            </a:r>
          </a:p>
        </p:txBody>
      </p:sp>
    </p:spTree>
    <p:extLst>
      <p:ext uri="{BB962C8B-B14F-4D97-AF65-F5344CB8AC3E}">
        <p14:creationId xmlns:p14="http://schemas.microsoft.com/office/powerpoint/2010/main" val="2249616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3F2357-2580-4BE3-893F-8E0F5DE62451}" type="slidenum">
              <a:rPr lang="de-DE" altLang="de-DE" sz="1300" smtClean="0"/>
              <a:pPr>
                <a:spcBef>
                  <a:spcPct val="0"/>
                </a:spcBef>
              </a:pPr>
              <a:t>20</a:t>
            </a:fld>
            <a:endParaRPr lang="de-DE" altLang="de-DE" sz="1300" smtClean="0"/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93998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9BCAA0-65A5-4E8E-BB56-16A87EC275BB}" type="slidenum">
              <a:rPr lang="de-DE" altLang="de-DE" sz="1300" smtClean="0"/>
              <a:pPr>
                <a:spcBef>
                  <a:spcPct val="0"/>
                </a:spcBef>
              </a:pPr>
              <a:t>21</a:t>
            </a:fld>
            <a:endParaRPr lang="de-DE" altLang="de-DE" sz="1300" smtClean="0"/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9797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24E8A9-AA68-4590-9B5E-43CAAFCBDFA2}" type="slidenum">
              <a:rPr lang="de-DE" altLang="de-DE" sz="1300" smtClean="0"/>
              <a:pPr>
                <a:spcBef>
                  <a:spcPct val="0"/>
                </a:spcBef>
              </a:pPr>
              <a:t>22</a:t>
            </a:fld>
            <a:endParaRPr lang="de-DE" altLang="de-DE" sz="1300" smtClean="0"/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68286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882EF8-E7A6-4EBD-A94A-6847BA29D0F5}" type="slidenum">
              <a:rPr lang="de-DE" altLang="de-DE" sz="1300" smtClean="0"/>
              <a:pPr>
                <a:spcBef>
                  <a:spcPct val="0"/>
                </a:spcBef>
              </a:pPr>
              <a:t>23</a:t>
            </a:fld>
            <a:endParaRPr lang="de-DE" altLang="de-DE" sz="1300" smtClean="0"/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36629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76CFE8-0DFA-4B72-9455-A3C684F49933}" type="slidenum">
              <a:rPr lang="de-DE" altLang="de-DE" sz="1300" smtClean="0"/>
              <a:pPr>
                <a:spcBef>
                  <a:spcPct val="0"/>
                </a:spcBef>
              </a:pPr>
              <a:t>24</a:t>
            </a:fld>
            <a:endParaRPr lang="de-DE" altLang="de-DE" sz="1300" smtClean="0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09584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492AF8-E59B-4594-8FFD-C7045F863B5A}" type="slidenum">
              <a:rPr lang="de-DE" altLang="de-DE" sz="1300" smtClean="0"/>
              <a:pPr>
                <a:spcBef>
                  <a:spcPct val="0"/>
                </a:spcBef>
              </a:pPr>
              <a:t>27</a:t>
            </a:fld>
            <a:endParaRPr lang="de-DE" altLang="de-DE" sz="1300" smtClean="0"/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27120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5495ED-AE2F-43C8-B906-25779DF0A433}" type="slidenum">
              <a:rPr lang="de-DE" altLang="de-DE" sz="1300" smtClean="0"/>
              <a:pPr>
                <a:spcBef>
                  <a:spcPct val="0"/>
                </a:spcBef>
              </a:pPr>
              <a:t>28</a:t>
            </a:fld>
            <a:endParaRPr lang="de-DE" altLang="de-DE" sz="1300" smtClean="0"/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212555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E84FCA-E33B-4305-89EC-967772F7022F}" type="slidenum">
              <a:rPr lang="de-DE" altLang="de-DE" sz="1300" smtClean="0"/>
              <a:pPr>
                <a:spcBef>
                  <a:spcPct val="0"/>
                </a:spcBef>
              </a:pPr>
              <a:t>29</a:t>
            </a:fld>
            <a:endParaRPr lang="de-DE" altLang="de-DE" sz="1300" smtClean="0"/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64315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D2AD3F-8088-4563-9B84-2F9452BE0B67}" type="slidenum">
              <a:rPr lang="de-DE" altLang="de-DE" sz="1300" smtClean="0"/>
              <a:pPr>
                <a:spcBef>
                  <a:spcPct val="0"/>
                </a:spcBef>
              </a:pPr>
              <a:t>30</a:t>
            </a:fld>
            <a:endParaRPr lang="de-DE" altLang="de-DE" sz="1300" smtClean="0"/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56737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3C5F65-F1A8-4D1D-9E40-CC68F0A28DB9}" type="slidenum">
              <a:rPr lang="de-DE" altLang="de-DE" sz="1300" smtClean="0"/>
              <a:pPr>
                <a:spcBef>
                  <a:spcPct val="0"/>
                </a:spcBef>
              </a:pPr>
              <a:t>33</a:t>
            </a:fld>
            <a:endParaRPr lang="de-DE" altLang="de-DE" sz="1300" smtClean="0"/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8001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C83D3E-3458-4FFE-9B24-699BC30E17A4}" type="slidenum">
              <a:rPr lang="de-DE" altLang="de-DE" sz="1300" smtClean="0"/>
              <a:pPr>
                <a:spcBef>
                  <a:spcPct val="0"/>
                </a:spcBef>
              </a:pPr>
              <a:t>3</a:t>
            </a:fld>
            <a:endParaRPr lang="de-DE" altLang="de-DE" sz="1300" smtClean="0"/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/>
              <a:t>Wichtige Infos, Termine, Formulare</a:t>
            </a:r>
          </a:p>
        </p:txBody>
      </p:sp>
    </p:spTree>
    <p:extLst>
      <p:ext uri="{BB962C8B-B14F-4D97-AF65-F5344CB8AC3E}">
        <p14:creationId xmlns:p14="http://schemas.microsoft.com/office/powerpoint/2010/main" val="1019713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D62E59-386E-426A-AD43-7997380D72DA}" type="slidenum">
              <a:rPr lang="de-DE" altLang="de-DE" sz="1300" smtClean="0"/>
              <a:pPr>
                <a:spcBef>
                  <a:spcPct val="0"/>
                </a:spcBef>
              </a:pPr>
              <a:t>34</a:t>
            </a:fld>
            <a:endParaRPr lang="de-DE" altLang="de-DE" sz="1300" smtClean="0"/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32381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5EC202-4D6B-4D4F-A6AE-EE3EDA2BA7B1}" type="slidenum">
              <a:rPr lang="de-DE" altLang="de-DE" sz="1300" smtClean="0"/>
              <a:pPr>
                <a:spcBef>
                  <a:spcPct val="0"/>
                </a:spcBef>
              </a:pPr>
              <a:t>35</a:t>
            </a:fld>
            <a:endParaRPr lang="de-DE" altLang="de-DE" sz="1300" smtClean="0"/>
          </a:p>
        </p:txBody>
      </p:sp>
      <p:sp>
        <p:nvSpPr>
          <p:cNvPr id="696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68384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DC9FE4-8C16-4D3A-B907-CC9AB8195BDC}" type="slidenum">
              <a:rPr lang="de-DE" altLang="de-DE" sz="1300" smtClean="0"/>
              <a:pPr>
                <a:spcBef>
                  <a:spcPct val="0"/>
                </a:spcBef>
              </a:pPr>
              <a:t>37</a:t>
            </a:fld>
            <a:endParaRPr lang="de-DE" altLang="de-DE" sz="1300" smtClean="0"/>
          </a:p>
        </p:txBody>
      </p:sp>
      <p:sp>
        <p:nvSpPr>
          <p:cNvPr id="727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8657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mtClean="0"/>
              <a:t>Klasse 10 als Vorraussetzung für die Qualifikationsphase – Qualifikationsphase zählt als 2/3  der Abiturnote 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fld id="{15538D5E-1065-4E02-931C-61B359ED09DF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4</a:t>
            </a:fld>
            <a:endParaRPr lang="de-DE" altLang="de-DE" smtClean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5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B6C523-20CE-41A4-97EF-CBE87E29308D}" type="slidenum">
              <a:rPr lang="de-DE" altLang="de-DE" sz="1300" smtClean="0"/>
              <a:pPr>
                <a:spcBef>
                  <a:spcPct val="0"/>
                </a:spcBef>
              </a:pPr>
              <a:t>5</a:t>
            </a:fld>
            <a:endParaRPr lang="de-DE" altLang="de-DE" sz="1300" smtClean="0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/>
              <a:t>Ein Kurs entspricht einem Halbjahr = Vier Kurse in zwei Schuljahren = vier abgeschlossene Noten, jeder Kurs zählt neu</a:t>
            </a:r>
          </a:p>
        </p:txBody>
      </p:sp>
    </p:spTree>
    <p:extLst>
      <p:ext uri="{BB962C8B-B14F-4D97-AF65-F5344CB8AC3E}">
        <p14:creationId xmlns:p14="http://schemas.microsoft.com/office/powerpoint/2010/main" val="272612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226E3B-C2CA-40FB-AEEC-DB86C4CA0F46}" type="slidenum">
              <a:rPr lang="de-DE" altLang="de-DE" sz="1300" smtClean="0"/>
              <a:pPr>
                <a:spcBef>
                  <a:spcPct val="0"/>
                </a:spcBef>
              </a:pPr>
              <a:t>6</a:t>
            </a:fld>
            <a:endParaRPr lang="de-DE" altLang="de-DE" sz="1300" smtClean="0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4945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9565FF-597B-44B6-9D1D-4D655DD60A40}" type="slidenum">
              <a:rPr lang="de-DE" altLang="de-DE" sz="1300" smtClean="0"/>
              <a:pPr>
                <a:spcBef>
                  <a:spcPct val="0"/>
                </a:spcBef>
              </a:pPr>
              <a:t>7</a:t>
            </a:fld>
            <a:endParaRPr lang="de-DE" altLang="de-DE" sz="1300" smtClean="0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55120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F8D50F-A03F-42A9-8426-B510DFA5720D}" type="slidenum">
              <a:rPr lang="de-DE" altLang="de-DE" sz="1300" smtClean="0"/>
              <a:pPr>
                <a:spcBef>
                  <a:spcPct val="0"/>
                </a:spcBef>
              </a:pPr>
              <a:t>8</a:t>
            </a:fld>
            <a:endParaRPr lang="de-DE" altLang="de-DE" sz="1300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014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330547-9726-4701-A244-38052E2CF569}" type="slidenum">
              <a:rPr lang="de-DE" altLang="de-DE" sz="1300" smtClean="0"/>
              <a:pPr>
                <a:spcBef>
                  <a:spcPct val="0"/>
                </a:spcBef>
              </a:pPr>
              <a:t>9</a:t>
            </a:fld>
            <a:endParaRPr lang="de-DE" altLang="de-DE" sz="1300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3536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345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089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26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719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0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539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740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20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656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553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231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0" rIns="18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Format des Titeltextes durch Klicken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Format des Gliederungstextes durch Klicken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7. Februar 2022 </a:t>
            </a:r>
            <a:endParaRPr lang="de-DE" alt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02375"/>
            <a:ext cx="22701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entury Gothic" panose="020B0502020202020204" pitchFamily="34" charset="0"/>
          <a:ea typeface="Noto Sans CJK SC Regular" charset="0"/>
          <a:cs typeface="Noto Sans CJK SC Regular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entury Gothic" panose="020B0502020202020204" pitchFamily="34" charset="0"/>
          <a:ea typeface="Noto Sans CJK SC Regular" charset="0"/>
          <a:cs typeface="Noto Sans CJK SC Regular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entury Gothic" panose="020B0502020202020204" pitchFamily="34" charset="0"/>
          <a:ea typeface="Noto Sans CJK SC Regular" charset="0"/>
          <a:cs typeface="Noto Sans CJK SC Regular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entury Gothic" panose="020B0502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99284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/>
            <a:r>
              <a:rPr lang="de-DE" altLang="de-DE" dirty="0" smtClean="0"/>
              <a:t>OBERSTUFENINFORMATION</a:t>
            </a:r>
          </a:p>
        </p:txBody>
      </p:sp>
      <p:sp>
        <p:nvSpPr>
          <p:cNvPr id="175" name="Rechteck 174"/>
          <p:cNvSpPr/>
          <p:nvPr/>
        </p:nvSpPr>
        <p:spPr>
          <a:xfrm rot="20979273">
            <a:off x="516710" y="1556232"/>
            <a:ext cx="7587818" cy="1632549"/>
          </a:xfrm>
          <a:prstGeom prst="rect">
            <a:avLst/>
          </a:prstGeom>
          <a:noFill/>
          <a:effectLst>
            <a:outerShdw blurRad="50800" dist="1778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txBody>
          <a:bodyPr tIns="108000">
            <a:spAutoFit/>
          </a:bodyPr>
          <a:lstStyle/>
          <a:p>
            <a:pPr algn="ctr">
              <a:defRPr/>
            </a:pPr>
            <a:r>
              <a:rPr lang="de-DE" sz="9600" b="1" dirty="0">
                <a:ln w="1905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ABITUR 25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5364163"/>
            <a:ext cx="4519613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Grafik 1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0764">
            <a:off x="1286966" y="3703918"/>
            <a:ext cx="57261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Leistungsfächer: 5-stündig 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771775" y="1985963"/>
            <a:ext cx="791845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1762125" y="1773238"/>
            <a:ext cx="5399088" cy="939800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</a:pPr>
            <a:r>
              <a:rPr lang="de-DE" altLang="de-DE">
                <a:solidFill>
                  <a:srgbClr val="404040"/>
                </a:solidFill>
              </a:rPr>
              <a:t>3 Leistungsfächer </a:t>
            </a: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1370013" y="3898900"/>
            <a:ext cx="1617662" cy="16224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rgbClr val="008080"/>
                </a:solidFill>
              </a:rPr>
              <a:t>M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</a:rPr>
              <a:t>FS</a:t>
            </a:r>
            <a:r>
              <a:rPr lang="de-DE" altLang="de-DE" sz="1800" dirty="0">
                <a:solidFill>
                  <a:srgbClr val="404040"/>
                </a:solidFill>
              </a:rPr>
              <a:t> / </a:t>
            </a:r>
            <a:r>
              <a:rPr lang="de-DE" altLang="de-DE" sz="1800" b="1" dirty="0">
                <a:solidFill>
                  <a:srgbClr val="008080"/>
                </a:solidFill>
              </a:rPr>
              <a:t>NW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3635375" y="3898900"/>
            <a:ext cx="1689100" cy="16097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  <a:ea typeface="MS PGothic" panose="020B0600070205080204" pitchFamily="34" charset="-128"/>
              </a:rPr>
              <a:t>D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rgbClr val="008080"/>
                </a:solidFill>
                <a:ea typeface="MS PGothic" panose="020B0600070205080204" pitchFamily="34" charset="-128"/>
              </a:rPr>
              <a:t>M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  <a:ea typeface="MS PGothic" panose="020B0600070205080204" pitchFamily="34" charset="-128"/>
              </a:rPr>
              <a:t>FS</a:t>
            </a:r>
            <a:r>
              <a:rPr lang="de-DE" altLang="de-DE" sz="1800" dirty="0">
                <a:solidFill>
                  <a:srgbClr val="404040"/>
                </a:solidFill>
                <a:ea typeface="MS PGothic" panose="020B0600070205080204" pitchFamily="34" charset="-128"/>
              </a:rPr>
              <a:t> / </a:t>
            </a:r>
            <a:r>
              <a:rPr lang="de-DE" altLang="de-DE" sz="1800" b="1" dirty="0">
                <a:solidFill>
                  <a:srgbClr val="008080"/>
                </a:solidFill>
                <a:ea typeface="MS PGothic" panose="020B0600070205080204" pitchFamily="34" charset="-128"/>
              </a:rPr>
              <a:t>NW</a:t>
            </a: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6048375" y="3898900"/>
            <a:ext cx="1689100" cy="16097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1800">
                <a:solidFill>
                  <a:srgbClr val="404040"/>
                </a:solidFill>
              </a:rPr>
              <a:t>Frei wählbar</a:t>
            </a: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4427538" y="2713038"/>
            <a:ext cx="1587" cy="1187450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2195513" y="3284538"/>
            <a:ext cx="1587" cy="612775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6948488" y="3284538"/>
            <a:ext cx="1587" cy="612775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H="1">
            <a:off x="2193925" y="3284538"/>
            <a:ext cx="47561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1403350" y="5837238"/>
            <a:ext cx="75612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2000" i="1">
                <a:solidFill>
                  <a:srgbClr val="595959"/>
                </a:solidFill>
              </a:rPr>
              <a:t>Zusätzliche LF oder LF + BF sind nicht möglich.</a:t>
            </a:r>
          </a:p>
        </p:txBody>
      </p:sp>
      <p:sp>
        <p:nvSpPr>
          <p:cNvPr id="22541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Basisfächer: 2- oder 3-stündig 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033588" y="1990725"/>
            <a:ext cx="7154862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1122363" y="1778000"/>
            <a:ext cx="2406650" cy="939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</a:pPr>
            <a:r>
              <a:rPr lang="de-DE" altLang="de-DE">
                <a:solidFill>
                  <a:srgbClr val="404040"/>
                </a:solidFill>
              </a:rPr>
              <a:t>3-stündige</a:t>
            </a:r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1127125" y="3863975"/>
            <a:ext cx="2511425" cy="20526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rgbClr val="008080"/>
                </a:solidFill>
              </a:rPr>
              <a:t>M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chemeClr val="accent2">
                    <a:lumMod val="75000"/>
                  </a:schemeClr>
                </a:solidFill>
              </a:rPr>
              <a:t>FS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rgbClr val="008080"/>
                </a:solidFill>
              </a:rPr>
              <a:t>NW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1800" b="1" dirty="0">
                <a:solidFill>
                  <a:srgbClr val="FF3399"/>
                </a:solidFill>
              </a:rPr>
              <a:t>Seminarkurs</a:t>
            </a:r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2325688" y="2978150"/>
            <a:ext cx="1587" cy="612775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6397625" y="2978150"/>
            <a:ext cx="1588" cy="612775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5197475" y="1778000"/>
            <a:ext cx="2406650" cy="9382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</a:pPr>
            <a:r>
              <a:rPr lang="de-DE" altLang="de-DE">
                <a:solidFill>
                  <a:srgbClr val="404040"/>
                </a:solidFill>
              </a:rPr>
              <a:t>2-stündige</a:t>
            </a:r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>
            <a:off x="5141913" y="3863975"/>
            <a:ext cx="2513012" cy="20526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1800">
                <a:solidFill>
                  <a:srgbClr val="404040"/>
                </a:solidFill>
              </a:rPr>
              <a:t>alle übrigen</a:t>
            </a:r>
          </a:p>
        </p:txBody>
      </p:sp>
      <p:sp>
        <p:nvSpPr>
          <p:cNvPr id="24586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Wahlfächer</a:t>
            </a: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539750" y="1773238"/>
            <a:ext cx="8461375" cy="4454525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  <a:effectLst/>
        </p:spPr>
        <p:txBody>
          <a:bodyPr wrap="none" lIns="0" tIns="0" rIns="0" bIns="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de-DE" altLang="de-DE" sz="1400" u="sng" dirty="0">
              <a:solidFill>
                <a:srgbClr val="59595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2400" dirty="0">
                <a:solidFill>
                  <a:srgbClr val="595959"/>
                </a:solidFill>
              </a:rPr>
              <a:t>  </a:t>
            </a:r>
            <a:r>
              <a:rPr lang="de-DE" altLang="de-DE" dirty="0">
                <a:latin typeface="+mn-lt"/>
                <a:ea typeface="+mn-ea"/>
                <a:cs typeface="+mn-cs"/>
              </a:rPr>
              <a:t>Neu in der Kursstufe sind wählbar: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>
                <a:latin typeface="+mn-lt"/>
                <a:ea typeface="+mn-ea"/>
                <a:cs typeface="+mn-cs"/>
              </a:rPr>
              <a:t> Philosophie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>
                <a:latin typeface="+mn-lt"/>
                <a:ea typeface="+mn-ea"/>
                <a:cs typeface="+mn-cs"/>
              </a:rPr>
              <a:t> </a:t>
            </a:r>
            <a:r>
              <a:rPr lang="de-DE" altLang="de-DE" dirty="0" smtClean="0">
                <a:latin typeface="+mn-lt"/>
                <a:ea typeface="+mn-ea"/>
                <a:cs typeface="+mn-cs"/>
              </a:rPr>
              <a:t>Psychologie</a:t>
            </a:r>
            <a:endParaRPr lang="de-DE" altLang="de-DE" dirty="0">
              <a:latin typeface="+mn-lt"/>
              <a:ea typeface="+mn-ea"/>
              <a:cs typeface="+mn-cs"/>
            </a:endParaRP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>
                <a:latin typeface="+mn-lt"/>
                <a:ea typeface="+mn-ea"/>
                <a:cs typeface="+mn-cs"/>
              </a:rPr>
              <a:t> </a:t>
            </a:r>
            <a:r>
              <a:rPr lang="de-DE" altLang="de-DE" dirty="0" smtClean="0">
                <a:latin typeface="+mn-lt"/>
                <a:ea typeface="+mn-ea"/>
                <a:cs typeface="+mn-cs"/>
              </a:rPr>
              <a:t>Informatik</a:t>
            </a:r>
            <a:endParaRPr lang="de-DE" altLang="de-DE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2400" dirty="0">
                <a:solidFill>
                  <a:srgbClr val="595959"/>
                </a:solidFill>
              </a:rPr>
              <a:t>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de-DE" altLang="de-DE" sz="2400" dirty="0">
              <a:solidFill>
                <a:srgbClr val="595959"/>
              </a:solidFill>
            </a:endParaRPr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Besondere Lernleistung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748213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/>
              <a:t>Seminarkurs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Dauer:		ein Jahr (in J1), drei Stunden / Woche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Abschluss:	Dokumentation + Kolloquium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Der Seminarkurs kann die mündliche Abiturprüfung ersetzen. (Ausnahme: D und M sind Basisfächer.)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Kolloquium 	</a:t>
            </a:r>
          </a:p>
          <a:p>
            <a:pPr marL="1298575" lvl="2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000" dirty="0"/>
              <a:t>20-25 min: Darstellung und Erläuterung der Ergebnisse der begleitend erbrachten Arbeit</a:t>
            </a:r>
          </a:p>
          <a:p>
            <a:pPr marL="1298575" lvl="2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000" dirty="0"/>
              <a:t>bis 10 min: Fragen zur Arbeit</a:t>
            </a:r>
          </a:p>
          <a:p>
            <a:pPr marL="88900" lvl="1" indent="-1588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3200" dirty="0">
                <a:solidFill>
                  <a:srgbClr val="99284C"/>
                </a:solidFill>
              </a:rPr>
              <a:t>Wettbewerb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</p:txBody>
      </p:sp>
      <p:sp>
        <p:nvSpPr>
          <p:cNvPr id="28676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Besondere Lernleistung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76263" y="2016125"/>
            <a:ext cx="8999537" cy="3419475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0000" tIns="69892" rIns="90000" bIns="45000" anchor="ctr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3200" dirty="0">
                <a:solidFill>
                  <a:srgbClr val="99284C"/>
                </a:solidFill>
                <a:latin typeface="Century Gothic" panose="020B0502020202020204" pitchFamily="34" charset="0"/>
                <a:ea typeface="+mn-ea"/>
                <a:cs typeface="+mn-cs"/>
              </a:rPr>
              <a:t>Seminarkurse </a:t>
            </a:r>
            <a:r>
              <a:rPr lang="de-DE" altLang="de-DE" sz="3200" dirty="0" smtClean="0">
                <a:solidFill>
                  <a:srgbClr val="99284C"/>
                </a:solidFill>
                <a:latin typeface="Century Gothic" panose="020B0502020202020204" pitchFamily="34" charset="0"/>
                <a:ea typeface="+mn-ea"/>
                <a:cs typeface="+mn-cs"/>
              </a:rPr>
              <a:t>2023/24</a:t>
            </a:r>
            <a:endParaRPr lang="de-DE" altLang="de-DE" sz="200" dirty="0">
              <a:latin typeface="+mn-lt"/>
              <a:ea typeface="+mn-ea"/>
              <a:cs typeface="+mn-cs"/>
            </a:endParaRPr>
          </a:p>
          <a:p>
            <a:pPr marL="541338" lvl="1" indent="-358775" eaLnBrk="1"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75000"/>
              <a:buFont typeface="Noto Sans" charset="0"/>
              <a:buChar char="●"/>
              <a:tabLst>
                <a:tab pos="449263" algn="l"/>
                <a:tab pos="982663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800" dirty="0" err="1">
                <a:latin typeface="+mn-lt"/>
                <a:ea typeface="+mn-ea"/>
                <a:cs typeface="+mn-cs"/>
              </a:rPr>
              <a:t>Transalp</a:t>
            </a:r>
            <a:r>
              <a:rPr lang="de-DE" altLang="de-DE" sz="2800" dirty="0">
                <a:latin typeface="+mn-lt"/>
                <a:ea typeface="+mn-ea"/>
                <a:cs typeface="+mn-cs"/>
              </a:rPr>
              <a:t>  (Noll / </a:t>
            </a:r>
            <a:r>
              <a:rPr lang="de-DE" altLang="de-DE" sz="2800" dirty="0" smtClean="0">
                <a:latin typeface="+mn-lt"/>
                <a:ea typeface="+mn-ea"/>
                <a:cs typeface="+mn-cs"/>
              </a:rPr>
              <a:t>Reiß)</a:t>
            </a:r>
          </a:p>
          <a:p>
            <a:pPr marL="541338" lvl="1" indent="-358775" eaLnBrk="1"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75000"/>
              <a:buFont typeface="Noto Sans" charset="0"/>
              <a:buChar char="●"/>
              <a:tabLst>
                <a:tab pos="449263" algn="l"/>
                <a:tab pos="982663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0724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Belegpflicht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Es müssen mindestens 42 Kurse („Noten“) belegt werden: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Deutsch + Mathematik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1 Fremdsprache + 2 Naturwissenschaften </a:t>
            </a:r>
            <a:r>
              <a:rPr lang="de-DE" altLang="de-DE" sz="2400" b="1" dirty="0" smtClean="0"/>
              <a:t>oder</a:t>
            </a:r>
            <a:r>
              <a:rPr lang="de-DE" altLang="de-DE" sz="2400" dirty="0" smtClean="0"/>
              <a:t> </a:t>
            </a:r>
          </a:p>
          <a:p>
            <a:pPr marL="898525" lvl="1" indent="-358775" eaLnBrk="1">
              <a:buSzPct val="75000"/>
              <a:buFont typeface="Noto Sans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	2 Fremdsprachen + 1 Naturwissenschaft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Geschichte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Gemeinschaftskunde (2Hj) + Geographie (2Hj)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Religion </a:t>
            </a:r>
            <a:r>
              <a:rPr lang="de-DE" altLang="de-DE" sz="2400" b="1" dirty="0" smtClean="0"/>
              <a:t>oder</a:t>
            </a:r>
            <a:r>
              <a:rPr lang="de-DE" altLang="de-DE" sz="2400" dirty="0" smtClean="0"/>
              <a:t> Ethik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Bildende Kunst </a:t>
            </a:r>
            <a:r>
              <a:rPr lang="de-DE" altLang="de-DE" sz="2400" b="1" dirty="0" smtClean="0"/>
              <a:t>oder</a:t>
            </a:r>
            <a:r>
              <a:rPr lang="de-DE" altLang="de-DE" sz="2400" dirty="0" smtClean="0"/>
              <a:t> Musik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dirty="0" smtClean="0"/>
              <a:t>Sport</a:t>
            </a:r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Besonderheiten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4895850"/>
            <a:ext cx="9070975" cy="2197100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sz="2400" dirty="0" smtClean="0"/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 smtClean="0"/>
              <a:t>Deutsch + Mathematik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 smtClean="0"/>
              <a:t>1 Fremdsprache + 2 Naturwissenschaften </a:t>
            </a:r>
            <a:r>
              <a:rPr lang="de-DE" altLang="de-DE" sz="2400" b="1" dirty="0" smtClean="0"/>
              <a:t>oder</a:t>
            </a:r>
            <a:r>
              <a:rPr lang="de-DE" altLang="de-DE" sz="2400" dirty="0" smtClean="0"/>
              <a:t> </a:t>
            </a:r>
          </a:p>
          <a:p>
            <a:pPr marL="539750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	</a:t>
            </a:r>
            <a:r>
              <a:rPr lang="de-DE" altLang="de-DE" sz="2400" dirty="0" smtClean="0"/>
              <a:t>1 Naturwissenschaft + 2 Fremdsprachen</a:t>
            </a:r>
          </a:p>
        </p:txBody>
      </p:sp>
      <p:sp>
        <p:nvSpPr>
          <p:cNvPr id="34820" name="Datumsplatzhalt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7. Februar 2022 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496888" y="1835150"/>
          <a:ext cx="5983288" cy="2736852"/>
        </p:xfrm>
        <a:graphic>
          <a:graphicData uri="http://schemas.openxmlformats.org/drawingml/2006/table">
            <a:tbl>
              <a:tblPr/>
              <a:tblGrid>
                <a:gridCol w="1495822"/>
                <a:gridCol w="1495822"/>
                <a:gridCol w="1495822"/>
                <a:gridCol w="1495822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 HJ</a:t>
                      </a: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4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  <a:cs typeface="+mn-cs"/>
                        </a:rPr>
                        <a:t>Wirtschaft</a:t>
                      </a: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sng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9" marR="9144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sng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9" marR="9144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sng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9" marR="9144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985000" y="2216150"/>
            <a:ext cx="27352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latin typeface="+mn-lt"/>
              </a:rPr>
              <a:t>Belegpflicht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latin typeface="+mn-lt"/>
              </a:rPr>
              <a:t>Ausnahme, wenn Wirtschaft Leistungsfach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Neuregelung Geo/GK </a:t>
            </a:r>
          </a:p>
        </p:txBody>
      </p:sp>
      <p:sp>
        <p:nvSpPr>
          <p:cNvPr id="36867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533400" y="1762125"/>
          <a:ext cx="5983288" cy="1368426"/>
        </p:xfrm>
        <a:graphic>
          <a:graphicData uri="http://schemas.openxmlformats.org/drawingml/2006/table">
            <a:tbl>
              <a:tblPr/>
              <a:tblGrid>
                <a:gridCol w="1495822"/>
                <a:gridCol w="1495822"/>
                <a:gridCol w="1495822"/>
                <a:gridCol w="1495822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 HJ</a:t>
                      </a: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985000" y="2216150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latin typeface="+mn-lt"/>
              </a:rPr>
              <a:t>Belegpflicht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0063" y="3455988"/>
            <a:ext cx="8682037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latin typeface="+mn-lt"/>
              </a:rPr>
              <a:t>NEU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latin typeface="+mn-lt"/>
              </a:rPr>
              <a:t>Wahlweise kann Geografie oder Gemeinschaftskunde über alle vier Halbjahre belegt werden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latin typeface="+mn-lt"/>
              </a:rPr>
              <a:t>Ob Gemeinschaftskunde bzw. </a:t>
            </a:r>
            <a:r>
              <a:rPr lang="de-DE" sz="2400" dirty="0">
                <a:latin typeface="+mn-lt"/>
              </a:rPr>
              <a:t>Geografie über die vier Halbjahre </a:t>
            </a:r>
            <a:r>
              <a:rPr lang="de-DE" sz="2400">
                <a:latin typeface="+mn-lt"/>
              </a:rPr>
              <a:t>angeboten </a:t>
            </a:r>
            <a:r>
              <a:rPr lang="de-DE" sz="2400" smtClean="0">
                <a:latin typeface="+mn-lt"/>
              </a:rPr>
              <a:t>wird, </a:t>
            </a:r>
            <a:r>
              <a:rPr lang="de-DE" sz="2400" dirty="0">
                <a:latin typeface="+mn-lt"/>
              </a:rPr>
              <a:t>hängt vom Ergebnis der Vorwahl ab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latin typeface="+mn-lt"/>
              </a:rPr>
              <a:t>Mündliches Abitur in einem der Fächer nur möglich, wenn diese über vier Halbjahre besucht wird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Neuregelung Geo/GK </a:t>
            </a:r>
          </a:p>
        </p:txBody>
      </p:sp>
      <p:sp>
        <p:nvSpPr>
          <p:cNvPr id="38915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92065"/>
              </p:ext>
            </p:extLst>
          </p:nvPr>
        </p:nvGraphicFramePr>
        <p:xfrm>
          <a:off x="533400" y="1762125"/>
          <a:ext cx="5983288" cy="5473704"/>
        </p:xfrm>
        <a:graphic>
          <a:graphicData uri="http://schemas.openxmlformats.org/drawingml/2006/table">
            <a:tbl>
              <a:tblPr/>
              <a:tblGrid>
                <a:gridCol w="1495822"/>
                <a:gridCol w="1495822"/>
                <a:gridCol w="1495822"/>
                <a:gridCol w="1495822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 HJ</a:t>
                      </a: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4. HJ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4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de-DE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charset="0"/>
                          <a:cs typeface="+mn-cs"/>
                        </a:rPr>
                        <a:t>oder</a:t>
                      </a:r>
                      <a:endParaRPr kumimoji="0" lang="de-DE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sng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9" marR="9144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sng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9" marR="9144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sng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9" marR="91449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4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800" b="1" u="none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oder</a:t>
                      </a:r>
                      <a:endParaRPr lang="de-DE" sz="2800" b="1" u="none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Geo</a:t>
                      </a: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lang="de-DE" sz="2400" b="1" u="none" kern="12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lang="de-DE" sz="2400" b="1" u="none" kern="1200" dirty="0" err="1" smtClean="0">
                          <a:solidFill>
                            <a:srgbClr val="A20000"/>
                          </a:solidFill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Gk</a:t>
                      </a:r>
                      <a:endParaRPr lang="de-DE" sz="2400" b="1" u="none" kern="1200" dirty="0">
                        <a:solidFill>
                          <a:srgbClr val="A20000"/>
                        </a:solidFill>
                        <a:latin typeface="Century Gothic" panose="020B0502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6546850" y="2483693"/>
            <a:ext cx="3378200" cy="554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altLang="de-DE" sz="2400" dirty="0"/>
              <a:t>Kein mündliches Abitur möglich- muss belegt werden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400" dirty="0"/>
              <a:t>mündliches Abitur in </a:t>
            </a:r>
            <a:r>
              <a:rPr lang="de-DE" altLang="de-DE" sz="2400" dirty="0">
                <a:solidFill>
                  <a:srgbClr val="FF3399"/>
                </a:solidFill>
              </a:rPr>
              <a:t>Geografie </a:t>
            </a:r>
            <a:r>
              <a:rPr lang="de-DE" altLang="de-DE" sz="2400" dirty="0"/>
              <a:t>möglich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sz="2400" dirty="0"/>
              <a:t>mündliches Abitur in </a:t>
            </a:r>
            <a:r>
              <a:rPr lang="de-DE" altLang="de-DE" sz="2400" dirty="0">
                <a:solidFill>
                  <a:srgbClr val="A20000"/>
                </a:solidFill>
              </a:rPr>
              <a:t>Gemeinschaftskunde</a:t>
            </a:r>
            <a:r>
              <a:rPr lang="de-DE" altLang="de-DE" sz="2400" dirty="0"/>
              <a:t>möglich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altLang="de-DE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 - Prüfungsfächer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576263" y="2016125"/>
            <a:ext cx="8999537" cy="7207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336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de-DE" altLang="de-DE" sz="2400">
                <a:solidFill>
                  <a:srgbClr val="000000"/>
                </a:solidFill>
              </a:rPr>
              <a:t>Alle drei Leistungsfächer sind schriftliche Prüfungsfächer.</a:t>
            </a:r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576263" y="2844800"/>
            <a:ext cx="89995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336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de-DE" altLang="de-DE" sz="2400">
                <a:solidFill>
                  <a:srgbClr val="000000"/>
                </a:solidFill>
              </a:rPr>
              <a:t>Zwei Basisfächer sind mündliche Prüfungsfächer.</a:t>
            </a:r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576263" y="4535488"/>
            <a:ext cx="8999537" cy="828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0000" tIns="66336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de-DE" altLang="de-DE" sz="2400">
                <a:solidFill>
                  <a:srgbClr val="000000"/>
                </a:solidFill>
              </a:rPr>
              <a:t>D und M müssen Prüfungsfach sein: schriftlich oder mündlich.</a:t>
            </a:r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>
            <a:off x="577850" y="3673475"/>
            <a:ext cx="8999538" cy="75406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0000" tIns="66336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Alle drei </a:t>
            </a:r>
            <a:r>
              <a:rPr lang="de-DE" altLang="de-DE" sz="2400" dirty="0">
                <a:solidFill>
                  <a:schemeClr val="accent2">
                    <a:lumMod val="75000"/>
                  </a:schemeClr>
                </a:solidFill>
              </a:rPr>
              <a:t>Aufg</a:t>
            </a:r>
            <a:r>
              <a:rPr lang="de-DE" altLang="de-DE" sz="2400" dirty="0">
                <a:solidFill>
                  <a:srgbClr val="FF3399"/>
                </a:solidFill>
              </a:rPr>
              <a:t>aben</a:t>
            </a:r>
            <a:r>
              <a:rPr lang="de-DE" altLang="de-DE" sz="2400" dirty="0">
                <a:solidFill>
                  <a:srgbClr val="008080"/>
                </a:solidFill>
              </a:rPr>
              <a:t>felder</a:t>
            </a:r>
            <a:r>
              <a:rPr lang="de-DE" altLang="de-DE" sz="2400" dirty="0">
                <a:solidFill>
                  <a:srgbClr val="000000"/>
                </a:solidFill>
              </a:rPr>
              <a:t> müssen abgedeckt sein.</a:t>
            </a:r>
          </a:p>
        </p:txBody>
      </p:sp>
      <p:sp>
        <p:nvSpPr>
          <p:cNvPr id="40967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Oberstufenberater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279525" y="5513388"/>
            <a:ext cx="23764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270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1800">
                <a:solidFill>
                  <a:srgbClr val="7F7F7F"/>
                </a:solidFill>
              </a:rPr>
              <a:t>Julika Kühner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24550" y="5513388"/>
            <a:ext cx="23764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270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1800">
                <a:solidFill>
                  <a:srgbClr val="7F7F7F"/>
                </a:solidFill>
              </a:rPr>
              <a:t>Bettina Köditz</a:t>
            </a:r>
          </a:p>
        </p:txBody>
      </p:sp>
      <p:pic>
        <p:nvPicPr>
          <p:cNvPr id="614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" b="24788"/>
          <a:stretch>
            <a:fillRect/>
          </a:stretch>
        </p:blipFill>
        <p:spPr bwMode="auto">
          <a:xfrm>
            <a:off x="5480050" y="1998663"/>
            <a:ext cx="34480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Grafi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985963"/>
            <a:ext cx="27511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 - Prüfungsfächer</a:t>
            </a:r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960438" y="2276475"/>
            <a:ext cx="2176462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Deutsch</a:t>
            </a: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3683000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Mathematik</a:t>
            </a:r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6537325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>
                <a:solidFill>
                  <a:srgbClr val="404040"/>
                </a:solidFill>
              </a:rPr>
              <a:t>Sport</a:t>
            </a:r>
          </a:p>
        </p:txBody>
      </p:sp>
      <p:sp>
        <p:nvSpPr>
          <p:cNvPr id="44038" name="AutoShape 5"/>
          <p:cNvSpPr>
            <a:spLocks noChangeArrowheads="1"/>
          </p:cNvSpPr>
          <p:nvPr/>
        </p:nvSpPr>
        <p:spPr bwMode="auto">
          <a:xfrm>
            <a:off x="2247900" y="4240213"/>
            <a:ext cx="2178050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Chemie</a:t>
            </a: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5200650" y="4240213"/>
            <a:ext cx="2176463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FF3399"/>
                </a:solidFill>
              </a:rPr>
              <a:t>Religion</a:t>
            </a:r>
          </a:p>
        </p:txBody>
      </p:sp>
      <p:sp>
        <p:nvSpPr>
          <p:cNvPr id="44040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 - Prüfungsfächer</a:t>
            </a:r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960438" y="2276475"/>
            <a:ext cx="2176462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Englisch</a:t>
            </a: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3683000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Chemie</a:t>
            </a: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6537325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spcBef>
                <a:spcPts val="450"/>
              </a:spcBef>
              <a:buSzPct val="100000"/>
            </a:pPr>
            <a:r>
              <a:rPr lang="de-DE" altLang="de-DE" sz="2400">
                <a:latin typeface="Century Gothic" panose="020B0502020202020204" pitchFamily="34" charset="0"/>
              </a:rPr>
              <a:t>Sport</a:t>
            </a:r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2247900" y="4240213"/>
            <a:ext cx="2178050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Deutsch</a:t>
            </a:r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5200650" y="4240213"/>
            <a:ext cx="2176463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Mathematik</a:t>
            </a:r>
          </a:p>
        </p:txBody>
      </p:sp>
      <p:sp>
        <p:nvSpPr>
          <p:cNvPr id="46088" name="Textfeld 2"/>
          <p:cNvSpPr txBox="1">
            <a:spLocks noChangeArrowheads="1"/>
          </p:cNvSpPr>
          <p:nvPr/>
        </p:nvSpPr>
        <p:spPr bwMode="auto">
          <a:xfrm>
            <a:off x="7720013" y="1331913"/>
            <a:ext cx="8636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23900" i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6089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 - Prüfungsfächer</a:t>
            </a:r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960438" y="2276475"/>
            <a:ext cx="2176462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Englisch</a:t>
            </a: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3683000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Chemie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6537325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FF3399"/>
                </a:solidFill>
              </a:rPr>
              <a:t>Geschichte</a:t>
            </a: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2247900" y="4240213"/>
            <a:ext cx="2178050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Deutsch</a:t>
            </a: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5200650" y="4240213"/>
            <a:ext cx="2176463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Mathematik</a:t>
            </a:r>
          </a:p>
        </p:txBody>
      </p:sp>
      <p:sp>
        <p:nvSpPr>
          <p:cNvPr id="48136" name="AutoShape 7"/>
          <p:cNvSpPr>
            <a:spLocks noChangeArrowheads="1"/>
          </p:cNvSpPr>
          <p:nvPr/>
        </p:nvSpPr>
        <p:spPr bwMode="auto">
          <a:xfrm>
            <a:off x="2303463" y="5759450"/>
            <a:ext cx="5040312" cy="792163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de-DE" altLang="de-DE" sz="1800">
                <a:solidFill>
                  <a:srgbClr val="000000"/>
                </a:solidFill>
              </a:rPr>
              <a:t>Seminarkurs nicht als mündliches </a:t>
            </a:r>
          </a:p>
          <a:p>
            <a:pPr algn="ctr" eaLnBrk="1">
              <a:spcBef>
                <a:spcPct val="0"/>
              </a:spcBef>
            </a:pPr>
            <a:r>
              <a:rPr lang="de-DE" altLang="de-DE" sz="1800">
                <a:solidFill>
                  <a:srgbClr val="000000"/>
                </a:solidFill>
              </a:rPr>
              <a:t>Prüfungsfach anrechenbar</a:t>
            </a:r>
          </a:p>
        </p:txBody>
      </p:sp>
      <p:sp>
        <p:nvSpPr>
          <p:cNvPr id="48137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 - Prüfungsfächer</a:t>
            </a:r>
          </a:p>
        </p:txBody>
      </p:sp>
      <p:sp>
        <p:nvSpPr>
          <p:cNvPr id="50179" name="AutoShape 2"/>
          <p:cNvSpPr>
            <a:spLocks noChangeArrowheads="1"/>
          </p:cNvSpPr>
          <p:nvPr/>
        </p:nvSpPr>
        <p:spPr bwMode="auto">
          <a:xfrm>
            <a:off x="960438" y="2276475"/>
            <a:ext cx="2176462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Mathematik</a:t>
            </a:r>
          </a:p>
        </p:txBody>
      </p:sp>
      <p:sp>
        <p:nvSpPr>
          <p:cNvPr id="50180" name="AutoShape 3"/>
          <p:cNvSpPr>
            <a:spLocks noChangeArrowheads="1"/>
          </p:cNvSpPr>
          <p:nvPr/>
        </p:nvSpPr>
        <p:spPr bwMode="auto">
          <a:xfrm>
            <a:off x="3683000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Chemie</a:t>
            </a:r>
          </a:p>
        </p:txBody>
      </p:sp>
      <p:sp>
        <p:nvSpPr>
          <p:cNvPr id="50181" name="AutoShape 4"/>
          <p:cNvSpPr>
            <a:spLocks noChangeArrowheads="1"/>
          </p:cNvSpPr>
          <p:nvPr/>
        </p:nvSpPr>
        <p:spPr bwMode="auto">
          <a:xfrm>
            <a:off x="6537325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Physik</a:t>
            </a:r>
          </a:p>
        </p:txBody>
      </p:sp>
      <p:sp>
        <p:nvSpPr>
          <p:cNvPr id="50182" name="AutoShape 5"/>
          <p:cNvSpPr>
            <a:spLocks noChangeArrowheads="1"/>
          </p:cNvSpPr>
          <p:nvPr/>
        </p:nvSpPr>
        <p:spPr bwMode="auto">
          <a:xfrm>
            <a:off x="2247900" y="4240213"/>
            <a:ext cx="2178050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FF3399"/>
                </a:solidFill>
              </a:rPr>
              <a:t>Geographie</a:t>
            </a:r>
          </a:p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chemeClr val="tx1"/>
                </a:solidFill>
              </a:rPr>
              <a:t>oder</a:t>
            </a:r>
            <a:r>
              <a:rPr lang="de-DE" altLang="de-DE" sz="2400" b="1">
                <a:solidFill>
                  <a:srgbClr val="FF3399"/>
                </a:solidFill>
              </a:rPr>
              <a:t> </a:t>
            </a:r>
            <a:r>
              <a:rPr lang="de-DE" altLang="de-DE" sz="2400" b="1">
                <a:solidFill>
                  <a:srgbClr val="A20000"/>
                </a:solidFill>
              </a:rPr>
              <a:t>GK</a:t>
            </a:r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5200650" y="4240213"/>
            <a:ext cx="2176463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Deutsch</a:t>
            </a:r>
          </a:p>
        </p:txBody>
      </p:sp>
      <p:sp>
        <p:nvSpPr>
          <p:cNvPr id="50184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 - Prüfungsfächer</a:t>
            </a:r>
          </a:p>
        </p:txBody>
      </p:sp>
      <p:sp>
        <p:nvSpPr>
          <p:cNvPr id="44035" name="AutoShape 2"/>
          <p:cNvSpPr>
            <a:spLocks noChangeArrowheads="1"/>
          </p:cNvSpPr>
          <p:nvPr/>
        </p:nvSpPr>
        <p:spPr bwMode="auto">
          <a:xfrm>
            <a:off x="960438" y="2276475"/>
            <a:ext cx="2176462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Deutsch</a:t>
            </a: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3683000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Englisch</a:t>
            </a:r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6537325" y="2276475"/>
            <a:ext cx="2174875" cy="1304925"/>
          </a:xfrm>
          <a:prstGeom prst="roundRect">
            <a:avLst>
              <a:gd name="adj" fmla="val 16667"/>
            </a:avLst>
          </a:prstGeom>
          <a:solidFill>
            <a:srgbClr val="7DA647"/>
          </a:solidFill>
          <a:ln>
            <a:noFill/>
          </a:ln>
          <a:effectLst/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de-DE" altLang="de-DE" sz="2400" b="1" dirty="0">
                <a:solidFill>
                  <a:schemeClr val="accent2">
                    <a:lumMod val="75000"/>
                  </a:schemeClr>
                </a:solidFill>
              </a:rPr>
              <a:t>Französisch</a:t>
            </a:r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2247900" y="4240213"/>
            <a:ext cx="2178050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FF3399"/>
                </a:solidFill>
              </a:rPr>
              <a:t>Ethik</a:t>
            </a:r>
          </a:p>
        </p:txBody>
      </p:sp>
      <p:sp>
        <p:nvSpPr>
          <p:cNvPr id="52231" name="AutoShape 6"/>
          <p:cNvSpPr>
            <a:spLocks noChangeArrowheads="1"/>
          </p:cNvSpPr>
          <p:nvPr/>
        </p:nvSpPr>
        <p:spPr bwMode="auto">
          <a:xfrm>
            <a:off x="5200650" y="4240213"/>
            <a:ext cx="2176463" cy="1304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342900" indent="-34131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r>
              <a:rPr lang="de-DE" altLang="de-DE" sz="2400" b="1">
                <a:solidFill>
                  <a:srgbClr val="008080"/>
                </a:solidFill>
              </a:rPr>
              <a:t>Mathematik</a:t>
            </a:r>
          </a:p>
        </p:txBody>
      </p:sp>
      <p:sp>
        <p:nvSpPr>
          <p:cNvPr id="5223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Selbstreflexion</a:t>
            </a:r>
          </a:p>
        </p:txBody>
      </p:sp>
      <p:sp>
        <p:nvSpPr>
          <p:cNvPr id="43011" name="Rectangle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448" rIns="0" bIns="0"/>
          <a:lstStyle>
            <a:lvl1pPr marL="342900" indent="-34290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 marL="633413" indent="-457200"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lvl="1" eaLnBrk="1">
              <a:spcBef>
                <a:spcPct val="0"/>
              </a:spcBef>
              <a:spcAft>
                <a:spcPts val="2400"/>
              </a:spcAft>
              <a:buSzPct val="75000"/>
              <a:buFont typeface="Arial" panose="020B0604020202020204" pitchFamily="34" charset="0"/>
              <a:buChar char="•"/>
            </a:pPr>
            <a:r>
              <a:rPr lang="de-DE" altLang="de-DE" sz="2400">
                <a:solidFill>
                  <a:srgbClr val="A20000"/>
                </a:solidFill>
              </a:rPr>
              <a:t>Welche </a:t>
            </a:r>
            <a:r>
              <a:rPr lang="de-DE" altLang="de-DE" sz="2400" b="1">
                <a:solidFill>
                  <a:srgbClr val="A20000"/>
                </a:solidFill>
              </a:rPr>
              <a:t>drei Leistungsfächer </a:t>
            </a:r>
            <a:r>
              <a:rPr lang="de-DE" altLang="de-DE" sz="2400">
                <a:solidFill>
                  <a:srgbClr val="A20000"/>
                </a:solidFill>
              </a:rPr>
              <a:t>möchte ich wählen?</a:t>
            </a:r>
          </a:p>
          <a:p>
            <a:pPr lvl="1" eaLnBrk="1">
              <a:spcBef>
                <a:spcPct val="0"/>
              </a:spcBef>
              <a:spcAft>
                <a:spcPts val="2400"/>
              </a:spcAft>
              <a:buSzPct val="75000"/>
              <a:buFont typeface="Arial" panose="020B0604020202020204" pitchFamily="34" charset="0"/>
              <a:buChar char="•"/>
            </a:pPr>
            <a:r>
              <a:rPr lang="de-DE" altLang="de-DE" sz="2400">
                <a:solidFill>
                  <a:srgbClr val="A20000"/>
                </a:solidFill>
              </a:rPr>
              <a:t>Möchte ich </a:t>
            </a:r>
            <a:r>
              <a:rPr lang="de-DE" altLang="de-DE" sz="2400" b="1">
                <a:solidFill>
                  <a:srgbClr val="A20000"/>
                </a:solidFill>
              </a:rPr>
              <a:t>Deutsch bzw. Mathematik </a:t>
            </a:r>
            <a:r>
              <a:rPr lang="de-DE" altLang="de-DE" sz="2400">
                <a:solidFill>
                  <a:srgbClr val="A20000"/>
                </a:solidFill>
              </a:rPr>
              <a:t>als Leistungs- oder Basisfach wählen?</a:t>
            </a:r>
          </a:p>
          <a:p>
            <a:pPr lvl="1" eaLnBrk="1">
              <a:spcBef>
                <a:spcPct val="0"/>
              </a:spcBef>
              <a:spcAft>
                <a:spcPts val="2400"/>
              </a:spcAft>
              <a:buSzPct val="75000"/>
              <a:buFont typeface="Arial" panose="020B0604020202020204" pitchFamily="34" charset="0"/>
              <a:buChar char="•"/>
            </a:pPr>
            <a:r>
              <a:rPr lang="de-DE" altLang="de-DE" sz="2400">
                <a:solidFill>
                  <a:srgbClr val="A20000"/>
                </a:solidFill>
              </a:rPr>
              <a:t>Möchte ich </a:t>
            </a:r>
            <a:r>
              <a:rPr lang="de-DE" altLang="de-DE" sz="2400" b="1">
                <a:solidFill>
                  <a:srgbClr val="A20000"/>
                </a:solidFill>
              </a:rPr>
              <a:t>zwei Fremdsprachen </a:t>
            </a:r>
            <a:r>
              <a:rPr lang="de-DE" altLang="de-DE" sz="2400">
                <a:solidFill>
                  <a:srgbClr val="A20000"/>
                </a:solidFill>
              </a:rPr>
              <a:t>oder </a:t>
            </a:r>
            <a:r>
              <a:rPr lang="de-DE" altLang="de-DE" sz="2400" b="1">
                <a:solidFill>
                  <a:srgbClr val="A20000"/>
                </a:solidFill>
              </a:rPr>
              <a:t>zwei Naturwissenschaften </a:t>
            </a:r>
            <a:r>
              <a:rPr lang="de-DE" altLang="de-DE" sz="2400">
                <a:solidFill>
                  <a:srgbClr val="A20000"/>
                </a:solidFill>
              </a:rPr>
              <a:t>belegen?</a:t>
            </a:r>
          </a:p>
          <a:p>
            <a:pPr lvl="1" eaLnBrk="1">
              <a:spcBef>
                <a:spcPct val="0"/>
              </a:spcBef>
              <a:spcAft>
                <a:spcPts val="2400"/>
              </a:spcAft>
              <a:buSzPct val="75000"/>
              <a:buFont typeface="Arial" panose="020B0604020202020204" pitchFamily="34" charset="0"/>
              <a:buChar char="•"/>
            </a:pPr>
            <a:r>
              <a:rPr lang="de-DE" altLang="de-DE" sz="2400">
                <a:solidFill>
                  <a:srgbClr val="A20000"/>
                </a:solidFill>
              </a:rPr>
              <a:t>Welches Fach aus dem </a:t>
            </a:r>
            <a:r>
              <a:rPr lang="de-DE" altLang="de-DE" sz="2400" b="1">
                <a:solidFill>
                  <a:srgbClr val="A20000"/>
                </a:solidFill>
              </a:rPr>
              <a:t>Aufgabenfeld 2 </a:t>
            </a:r>
            <a:r>
              <a:rPr lang="de-DE" altLang="de-DE" sz="2400">
                <a:solidFill>
                  <a:srgbClr val="A20000"/>
                </a:solidFill>
              </a:rPr>
              <a:t>(Gesellschafts-wissenschaften) soll mein Prüfungsfach werden?</a:t>
            </a:r>
          </a:p>
          <a:p>
            <a:pPr lvl="1" eaLnBrk="1">
              <a:spcBef>
                <a:spcPct val="0"/>
              </a:spcBef>
              <a:spcAft>
                <a:spcPts val="2400"/>
              </a:spcAft>
              <a:buSzPct val="75000"/>
              <a:buFont typeface="Arial" panose="020B0604020202020204" pitchFamily="34" charset="0"/>
              <a:buChar char="•"/>
            </a:pPr>
            <a:r>
              <a:rPr lang="de-DE" altLang="de-DE" sz="2400">
                <a:solidFill>
                  <a:srgbClr val="A20000"/>
                </a:solidFill>
              </a:rPr>
              <a:t>Möchte ich einen </a:t>
            </a:r>
            <a:r>
              <a:rPr lang="de-DE" altLang="de-DE" sz="2400" b="1">
                <a:solidFill>
                  <a:srgbClr val="A20000"/>
                </a:solidFill>
              </a:rPr>
              <a:t>Seminarkurs</a:t>
            </a:r>
            <a:r>
              <a:rPr lang="de-DE" altLang="de-DE" sz="2400">
                <a:solidFill>
                  <a:srgbClr val="A20000"/>
                </a:solidFill>
              </a:rPr>
              <a:t> belegen, um eine mündliche Prüfung zu ersetzen?</a:t>
            </a:r>
          </a:p>
        </p:txBody>
      </p:sp>
      <p:sp>
        <p:nvSpPr>
          <p:cNvPr id="4301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Vorwahl und Fächerangebot</a:t>
            </a:r>
            <a:endParaRPr lang="de-DE" altLang="de-DE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3720246" y="2248707"/>
            <a:ext cx="2415720" cy="2539243"/>
            <a:chOff x="3717640" y="2247611"/>
            <a:chExt cx="2527184" cy="2746201"/>
          </a:xfrm>
        </p:grpSpPr>
        <p:sp>
          <p:nvSpPr>
            <p:cNvPr id="6" name="Pfeil nach unten 5"/>
            <p:cNvSpPr/>
            <p:nvPr/>
          </p:nvSpPr>
          <p:spPr>
            <a:xfrm>
              <a:off x="4814671" y="4221216"/>
              <a:ext cx="451282" cy="288821"/>
            </a:xfrm>
            <a:prstGeom prst="down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ihandform 24"/>
            <p:cNvSpPr/>
            <p:nvPr/>
          </p:nvSpPr>
          <p:spPr>
            <a:xfrm>
              <a:off x="4017156" y="4452273"/>
              <a:ext cx="2166158" cy="541539"/>
            </a:xfrm>
            <a:custGeom>
              <a:avLst/>
              <a:gdLst>
                <a:gd name="connsiteX0" fmla="*/ 0 w 2166158"/>
                <a:gd name="connsiteY0" fmla="*/ 0 h 541539"/>
                <a:gd name="connsiteX1" fmla="*/ 2166158 w 2166158"/>
                <a:gd name="connsiteY1" fmla="*/ 0 h 541539"/>
                <a:gd name="connsiteX2" fmla="*/ 2166158 w 2166158"/>
                <a:gd name="connsiteY2" fmla="*/ 541539 h 541539"/>
                <a:gd name="connsiteX3" fmla="*/ 0 w 2166158"/>
                <a:gd name="connsiteY3" fmla="*/ 541539 h 541539"/>
                <a:gd name="connsiteX4" fmla="*/ 0 w 2166158"/>
                <a:gd name="connsiteY4" fmla="*/ 0 h 54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6158" h="541539">
                  <a:moveTo>
                    <a:pt x="0" y="0"/>
                  </a:moveTo>
                  <a:lnTo>
                    <a:pt x="2166158" y="0"/>
                  </a:lnTo>
                  <a:lnTo>
                    <a:pt x="2166158" y="541539"/>
                  </a:lnTo>
                  <a:lnTo>
                    <a:pt x="0" y="541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kern="1200" dirty="0" smtClean="0"/>
                <a:t>VORWAHL</a:t>
              </a:r>
              <a:endParaRPr lang="de-DE" sz="2800" kern="1200" dirty="0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4543312" y="3047436"/>
              <a:ext cx="1059893" cy="1023647"/>
            </a:xfrm>
            <a:custGeom>
              <a:avLst/>
              <a:gdLst>
                <a:gd name="connsiteX0" fmla="*/ 0 w 1059893"/>
                <a:gd name="connsiteY0" fmla="*/ 511824 h 1023647"/>
                <a:gd name="connsiteX1" fmla="*/ 529947 w 1059893"/>
                <a:gd name="connsiteY1" fmla="*/ 0 h 1023647"/>
                <a:gd name="connsiteX2" fmla="*/ 1059894 w 1059893"/>
                <a:gd name="connsiteY2" fmla="*/ 511824 h 1023647"/>
                <a:gd name="connsiteX3" fmla="*/ 529947 w 1059893"/>
                <a:gd name="connsiteY3" fmla="*/ 1023648 h 1023647"/>
                <a:gd name="connsiteX4" fmla="*/ 0 w 1059893"/>
                <a:gd name="connsiteY4" fmla="*/ 511824 h 10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893" h="1023647">
                  <a:moveTo>
                    <a:pt x="0" y="511824"/>
                  </a:moveTo>
                  <a:cubicBezTo>
                    <a:pt x="0" y="229151"/>
                    <a:pt x="237265" y="0"/>
                    <a:pt x="529947" y="0"/>
                  </a:cubicBezTo>
                  <a:cubicBezTo>
                    <a:pt x="822629" y="0"/>
                    <a:pt x="1059894" y="229151"/>
                    <a:pt x="1059894" y="511824"/>
                  </a:cubicBezTo>
                  <a:cubicBezTo>
                    <a:pt x="1059894" y="794497"/>
                    <a:pt x="822629" y="1023648"/>
                    <a:pt x="529947" y="1023648"/>
                  </a:cubicBezTo>
                  <a:cubicBezTo>
                    <a:pt x="237265" y="1023648"/>
                    <a:pt x="0" y="794497"/>
                    <a:pt x="0" y="511824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538" tIns="170230" rIns="175538" bIns="17023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err="1" smtClean="0"/>
                <a:t>Geo</a:t>
              </a:r>
              <a:r>
                <a:rPr lang="de-DE" sz="1600" kern="1200" dirty="0" smtClean="0"/>
                <a:t>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4 </a:t>
              </a:r>
              <a:r>
                <a:rPr lang="de-DE" sz="1600" kern="1200" dirty="0" err="1" smtClean="0"/>
                <a:t>Hj</a:t>
              </a:r>
              <a:r>
                <a:rPr lang="de-DE" sz="1600" kern="1200" dirty="0" smtClean="0"/>
                <a:t>.</a:t>
              </a:r>
              <a:endParaRPr lang="de-DE" sz="1600" kern="1200" dirty="0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4104209" y="2411687"/>
              <a:ext cx="1004980" cy="956315"/>
            </a:xfrm>
            <a:custGeom>
              <a:avLst/>
              <a:gdLst>
                <a:gd name="connsiteX0" fmla="*/ 0 w 1004980"/>
                <a:gd name="connsiteY0" fmla="*/ 478158 h 956315"/>
                <a:gd name="connsiteX1" fmla="*/ 502490 w 1004980"/>
                <a:gd name="connsiteY1" fmla="*/ 0 h 956315"/>
                <a:gd name="connsiteX2" fmla="*/ 1004980 w 1004980"/>
                <a:gd name="connsiteY2" fmla="*/ 478158 h 956315"/>
                <a:gd name="connsiteX3" fmla="*/ 502490 w 1004980"/>
                <a:gd name="connsiteY3" fmla="*/ 956316 h 956315"/>
                <a:gd name="connsiteX4" fmla="*/ 0 w 1004980"/>
                <a:gd name="connsiteY4" fmla="*/ 478158 h 95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980" h="956315">
                  <a:moveTo>
                    <a:pt x="0" y="478158"/>
                  </a:moveTo>
                  <a:cubicBezTo>
                    <a:pt x="0" y="214079"/>
                    <a:pt x="224972" y="0"/>
                    <a:pt x="502490" y="0"/>
                  </a:cubicBezTo>
                  <a:cubicBezTo>
                    <a:pt x="780008" y="0"/>
                    <a:pt x="1004980" y="214079"/>
                    <a:pt x="1004980" y="478158"/>
                  </a:cubicBezTo>
                  <a:cubicBezTo>
                    <a:pt x="1004980" y="742237"/>
                    <a:pt x="780008" y="956316"/>
                    <a:pt x="502490" y="956316"/>
                  </a:cubicBezTo>
                  <a:cubicBezTo>
                    <a:pt x="224972" y="956316"/>
                    <a:pt x="0" y="742237"/>
                    <a:pt x="0" y="478158"/>
                  </a:cubicBezTo>
                  <a:close/>
                </a:path>
              </a:pathLst>
            </a:custGeom>
            <a:solidFill>
              <a:srgbClr val="A2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496" tIns="160369" rIns="167496" bIns="16036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Spanisch </a:t>
              </a:r>
              <a:endParaRPr lang="de-DE" sz="1600" kern="12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Form 28"/>
            <p:cNvSpPr/>
            <p:nvPr/>
          </p:nvSpPr>
          <p:spPr>
            <a:xfrm>
              <a:off x="3717640" y="2247611"/>
              <a:ext cx="2527184" cy="2021747"/>
            </a:xfrm>
            <a:prstGeom prst="funnel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ihandform 27"/>
            <p:cNvSpPr/>
            <p:nvPr/>
          </p:nvSpPr>
          <p:spPr>
            <a:xfrm>
              <a:off x="4963959" y="2267670"/>
              <a:ext cx="940451" cy="889633"/>
            </a:xfrm>
            <a:custGeom>
              <a:avLst/>
              <a:gdLst>
                <a:gd name="connsiteX0" fmla="*/ 0 w 940451"/>
                <a:gd name="connsiteY0" fmla="*/ 444817 h 889633"/>
                <a:gd name="connsiteX1" fmla="*/ 470226 w 940451"/>
                <a:gd name="connsiteY1" fmla="*/ 0 h 889633"/>
                <a:gd name="connsiteX2" fmla="*/ 940452 w 940451"/>
                <a:gd name="connsiteY2" fmla="*/ 444817 h 889633"/>
                <a:gd name="connsiteX3" fmla="*/ 470226 w 940451"/>
                <a:gd name="connsiteY3" fmla="*/ 889634 h 889633"/>
                <a:gd name="connsiteX4" fmla="*/ 0 w 940451"/>
                <a:gd name="connsiteY4" fmla="*/ 444817 h 88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451" h="889633">
                  <a:moveTo>
                    <a:pt x="0" y="444817"/>
                  </a:moveTo>
                  <a:cubicBezTo>
                    <a:pt x="0" y="199151"/>
                    <a:pt x="210527" y="0"/>
                    <a:pt x="470226" y="0"/>
                  </a:cubicBezTo>
                  <a:cubicBezTo>
                    <a:pt x="729925" y="0"/>
                    <a:pt x="940452" y="199151"/>
                    <a:pt x="940452" y="444817"/>
                  </a:cubicBezTo>
                  <a:cubicBezTo>
                    <a:pt x="940452" y="690483"/>
                    <a:pt x="729925" y="889634"/>
                    <a:pt x="470226" y="889634"/>
                  </a:cubicBezTo>
                  <a:cubicBezTo>
                    <a:pt x="210527" y="889634"/>
                    <a:pt x="0" y="690483"/>
                    <a:pt x="0" y="444817"/>
                  </a:cubicBezTo>
                  <a:close/>
                </a:path>
              </a:pathLst>
            </a:custGeom>
            <a:solidFill>
              <a:srgbClr val="FF3399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046" tIns="150604" rIns="158046" bIns="15060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Psychologie</a:t>
              </a:r>
              <a:endParaRPr lang="de-DE" sz="700" kern="1200" dirty="0"/>
            </a:p>
          </p:txBody>
        </p:sp>
      </p:grpSp>
      <p:sp>
        <p:nvSpPr>
          <p:cNvPr id="4301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240112" y="1398060"/>
            <a:ext cx="1008112" cy="1013625"/>
            <a:chOff x="2371919" y="144017"/>
            <a:chExt cx="940451" cy="889633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Ellipse 7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err="1" smtClean="0"/>
                <a:t>Französich</a:t>
              </a:r>
              <a:endParaRPr lang="de-DE" sz="1600" kern="12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434537" y="1130279"/>
            <a:ext cx="1189951" cy="993374"/>
            <a:chOff x="2371919" y="144017"/>
            <a:chExt cx="940451" cy="889633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Ellipse 10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Chemie</a:t>
              </a:r>
              <a:endParaRPr lang="de-DE" sz="1600" kern="12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403803" y="1211774"/>
            <a:ext cx="940451" cy="889633"/>
            <a:chOff x="2371919" y="144017"/>
            <a:chExt cx="940451" cy="88963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Ellipse 13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700" b="1" kern="12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450593" y="1275756"/>
            <a:ext cx="940451" cy="889633"/>
            <a:chOff x="2371919" y="144017"/>
            <a:chExt cx="940451" cy="88963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Ellipse 16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solidFill>
              <a:srgbClr val="FFFF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700" b="1" kern="1200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736844" y="1707576"/>
            <a:ext cx="940451" cy="889633"/>
            <a:chOff x="2371919" y="144017"/>
            <a:chExt cx="940451" cy="88963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Ellipse 19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solidFill>
              <a:srgbClr val="00CC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GK</a:t>
              </a:r>
              <a:endParaRPr lang="de-DE" sz="1600" kern="120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2333663" y="1904872"/>
            <a:ext cx="940451" cy="889633"/>
            <a:chOff x="2371919" y="144017"/>
            <a:chExt cx="940451" cy="88963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Ellipse 22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solidFill>
              <a:srgbClr val="0033CC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Kunst</a:t>
              </a:r>
              <a:endParaRPr lang="de-DE" sz="1600" kern="1200" dirty="0"/>
            </a:p>
          </p:txBody>
        </p:sp>
      </p:grpSp>
      <p:sp>
        <p:nvSpPr>
          <p:cNvPr id="33" name="Pfeil nach unten 32"/>
          <p:cNvSpPr/>
          <p:nvPr/>
        </p:nvSpPr>
        <p:spPr>
          <a:xfrm>
            <a:off x="4768891" y="4739482"/>
            <a:ext cx="451282" cy="288821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ihandform 33"/>
          <p:cNvSpPr/>
          <p:nvPr/>
        </p:nvSpPr>
        <p:spPr>
          <a:xfrm>
            <a:off x="3565988" y="5049509"/>
            <a:ext cx="3024336" cy="541539"/>
          </a:xfrm>
          <a:custGeom>
            <a:avLst/>
            <a:gdLst>
              <a:gd name="connsiteX0" fmla="*/ 0 w 2166158"/>
              <a:gd name="connsiteY0" fmla="*/ 0 h 541539"/>
              <a:gd name="connsiteX1" fmla="*/ 2166158 w 2166158"/>
              <a:gd name="connsiteY1" fmla="*/ 0 h 541539"/>
              <a:gd name="connsiteX2" fmla="*/ 2166158 w 2166158"/>
              <a:gd name="connsiteY2" fmla="*/ 541539 h 541539"/>
              <a:gd name="connsiteX3" fmla="*/ 0 w 2166158"/>
              <a:gd name="connsiteY3" fmla="*/ 541539 h 541539"/>
              <a:gd name="connsiteX4" fmla="*/ 0 w 2166158"/>
              <a:gd name="connsiteY4" fmla="*/ 0 h 54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158" h="541539">
                <a:moveTo>
                  <a:pt x="0" y="0"/>
                </a:moveTo>
                <a:lnTo>
                  <a:pt x="2166158" y="0"/>
                </a:lnTo>
                <a:lnTo>
                  <a:pt x="2166158" y="541539"/>
                </a:lnTo>
                <a:lnTo>
                  <a:pt x="0" y="5415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13512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dirty="0" smtClean="0"/>
              <a:t>VORGABEN</a:t>
            </a:r>
            <a:endParaRPr lang="de-DE" sz="2800" kern="1200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3240112" y="5987314"/>
            <a:ext cx="940451" cy="889633"/>
            <a:chOff x="2371919" y="144017"/>
            <a:chExt cx="940451" cy="88963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Ellipse 35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solidFill>
              <a:srgbClr val="0033CC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/>
                <a:t>Kunst</a:t>
              </a:r>
              <a:endParaRPr lang="de-DE" sz="1600" b="1" kern="1200" dirty="0"/>
            </a:p>
          </p:txBody>
        </p:sp>
      </p:grpSp>
      <p:sp>
        <p:nvSpPr>
          <p:cNvPr id="38" name="Freihandform 37"/>
          <p:cNvSpPr/>
          <p:nvPr/>
        </p:nvSpPr>
        <p:spPr>
          <a:xfrm>
            <a:off x="4243191" y="5993250"/>
            <a:ext cx="1013145" cy="946503"/>
          </a:xfrm>
          <a:custGeom>
            <a:avLst/>
            <a:gdLst>
              <a:gd name="connsiteX0" fmla="*/ 0 w 1059893"/>
              <a:gd name="connsiteY0" fmla="*/ 511824 h 1023647"/>
              <a:gd name="connsiteX1" fmla="*/ 529947 w 1059893"/>
              <a:gd name="connsiteY1" fmla="*/ 0 h 1023647"/>
              <a:gd name="connsiteX2" fmla="*/ 1059894 w 1059893"/>
              <a:gd name="connsiteY2" fmla="*/ 511824 h 1023647"/>
              <a:gd name="connsiteX3" fmla="*/ 529947 w 1059893"/>
              <a:gd name="connsiteY3" fmla="*/ 1023648 h 1023647"/>
              <a:gd name="connsiteX4" fmla="*/ 0 w 1059893"/>
              <a:gd name="connsiteY4" fmla="*/ 511824 h 102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93" h="1023647">
                <a:moveTo>
                  <a:pt x="0" y="511824"/>
                </a:moveTo>
                <a:cubicBezTo>
                  <a:pt x="0" y="229151"/>
                  <a:pt x="237265" y="0"/>
                  <a:pt x="529947" y="0"/>
                </a:cubicBezTo>
                <a:cubicBezTo>
                  <a:pt x="822629" y="0"/>
                  <a:pt x="1059894" y="229151"/>
                  <a:pt x="1059894" y="511824"/>
                </a:cubicBezTo>
                <a:cubicBezTo>
                  <a:pt x="1059894" y="794497"/>
                  <a:pt x="822629" y="1023648"/>
                  <a:pt x="529947" y="1023648"/>
                </a:cubicBezTo>
                <a:cubicBezTo>
                  <a:pt x="237265" y="1023648"/>
                  <a:pt x="0" y="794497"/>
                  <a:pt x="0" y="511824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538" tIns="170230" rIns="175538" bIns="1702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err="1" smtClean="0"/>
              <a:t>Geo</a:t>
            </a:r>
            <a:r>
              <a:rPr lang="de-DE" sz="1600" kern="1200" dirty="0" smtClean="0"/>
              <a:t>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4 </a:t>
            </a:r>
            <a:r>
              <a:rPr lang="de-DE" sz="1600" kern="1200" dirty="0" err="1" smtClean="0"/>
              <a:t>Hj</a:t>
            </a:r>
            <a:r>
              <a:rPr lang="de-DE" sz="800" kern="1200" dirty="0" smtClean="0"/>
              <a:t>.</a:t>
            </a:r>
            <a:endParaRPr lang="de-DE" sz="800" kern="1200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5328344" y="5925319"/>
            <a:ext cx="1008112" cy="1013625"/>
            <a:chOff x="2371919" y="144017"/>
            <a:chExt cx="940451" cy="889633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0" name="Ellipse 39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err="1" smtClean="0"/>
                <a:t>Französich</a:t>
              </a:r>
              <a:endParaRPr lang="de-DE" sz="1600" kern="1200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6407258" y="5933878"/>
            <a:ext cx="1081326" cy="1005065"/>
            <a:chOff x="2371919" y="144017"/>
            <a:chExt cx="940451" cy="889633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Ellipse 46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smtClean="0"/>
                <a:t>Chemie</a:t>
              </a:r>
              <a:endParaRPr lang="de-DE" sz="1400" kern="1200" dirty="0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3043868" y="7086132"/>
            <a:ext cx="429284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+mn-lt"/>
              </a:rPr>
              <a:t>Tatsächlich wählbares Angebot!</a:t>
            </a:r>
            <a:endParaRPr lang="de-DE" sz="2000" dirty="0">
              <a:latin typeface="+mn-lt"/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2168356" y="5969814"/>
            <a:ext cx="934030" cy="916761"/>
            <a:chOff x="2371919" y="144017"/>
            <a:chExt cx="940451" cy="889633"/>
          </a:xfrm>
          <a:solidFill>
            <a:srgbClr val="00CC6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Ellipse 50"/>
            <p:cNvSpPr/>
            <p:nvPr/>
          </p:nvSpPr>
          <p:spPr>
            <a:xfrm>
              <a:off x="2371919" y="144017"/>
              <a:ext cx="940451" cy="88963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lipse 4"/>
            <p:cNvSpPr/>
            <p:nvPr/>
          </p:nvSpPr>
          <p:spPr>
            <a:xfrm>
              <a:off x="2509645" y="274301"/>
              <a:ext cx="664999" cy="629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 smtClean="0"/>
                <a:t>Englisch</a:t>
              </a:r>
              <a:endParaRPr lang="de-DE" sz="1600" kern="1200" dirty="0"/>
            </a:p>
          </p:txBody>
        </p:sp>
      </p:grpSp>
      <p:sp>
        <p:nvSpPr>
          <p:cNvPr id="53" name="Pfeil nach unten 52"/>
          <p:cNvSpPr/>
          <p:nvPr/>
        </p:nvSpPr>
        <p:spPr>
          <a:xfrm>
            <a:off x="4768891" y="5541607"/>
            <a:ext cx="451282" cy="288821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Textfeld 53"/>
          <p:cNvSpPr txBox="1"/>
          <p:nvPr/>
        </p:nvSpPr>
        <p:spPr>
          <a:xfrm rot="21025320">
            <a:off x="1246477" y="3051321"/>
            <a:ext cx="766335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  <a:latin typeface="+mj-lt"/>
              </a:rPr>
              <a:t>Deine Wahl entscheidet das Angebot</a:t>
            </a:r>
            <a:endParaRPr lang="de-DE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3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0" grpId="0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601788"/>
            <a:ext cx="7345362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 - Prüfungsfächer</a:t>
            </a:r>
          </a:p>
        </p:txBody>
      </p:sp>
      <p:sp>
        <p:nvSpPr>
          <p:cNvPr id="54276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 - Prüfungsfächer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107950" indent="0"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/>
              <a:t>Die Kurse von zwei Leistungsfächern werden</a:t>
            </a:r>
            <a:r>
              <a:rPr lang="de-DE" altLang="de-DE" sz="2400" b="1" smtClean="0"/>
              <a:t> doppelt </a:t>
            </a:r>
            <a:r>
              <a:rPr lang="de-DE" altLang="de-DE" sz="2400" smtClean="0"/>
              <a:t>gewichtet.</a:t>
            </a:r>
          </a:p>
          <a:p>
            <a:pPr marL="107950" indent="0"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2400" smtClean="0">
                <a:solidFill>
                  <a:schemeClr val="tx1"/>
                </a:solidFill>
              </a:rPr>
              <a:t> Entscheidung: Tag nach Ausgabe des Zeugnisses für Hj4</a:t>
            </a:r>
          </a:p>
          <a:p>
            <a:pPr marL="107950" indent="0" eaLnBrk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b="1" smtClean="0"/>
              <a:t>Nicht möglich </a:t>
            </a:r>
            <a:r>
              <a:rPr lang="de-DE" altLang="de-DE" sz="2400" smtClean="0"/>
              <a:t>sind zusätzliche Leistungsfächer oder Leistungsfach und Basisfach im gleichen Fach</a:t>
            </a:r>
          </a:p>
        </p:txBody>
      </p:sp>
      <p:sp>
        <p:nvSpPr>
          <p:cNvPr id="56324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Zulassung zum Abitur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>
                <a:solidFill>
                  <a:schemeClr val="tx1"/>
                </a:solidFill>
              </a:rPr>
              <a:t>Leistungsfächer: 	</a:t>
            </a:r>
            <a:r>
              <a:rPr lang="de-DE" altLang="de-DE" smtClean="0"/>
              <a:t>12 </a:t>
            </a:r>
            <a:r>
              <a:rPr lang="de-DE" altLang="de-DE" smtClean="0">
                <a:solidFill>
                  <a:srgbClr val="A20000"/>
                </a:solidFill>
              </a:rPr>
              <a:t>Kurse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>
                <a:solidFill>
                  <a:schemeClr val="tx1"/>
                </a:solidFill>
              </a:rPr>
              <a:t>Basisfächer: 			</a:t>
            </a:r>
            <a:r>
              <a:rPr lang="de-DE" altLang="de-DE" smtClean="0"/>
              <a:t>30 Kurse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>
                <a:solidFill>
                  <a:schemeClr val="tx1"/>
                </a:solidFill>
              </a:rPr>
              <a:t>„Unterkurse“:  		</a:t>
            </a:r>
            <a:r>
              <a:rPr lang="de-DE" altLang="de-DE" smtClean="0"/>
              <a:t>max. 8 gesamt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>
                <a:solidFill>
                  <a:schemeClr val="tx1"/>
                </a:solidFill>
              </a:rPr>
              <a:t>								</a:t>
            </a:r>
            <a:r>
              <a:rPr lang="de-DE" altLang="de-DE" sz="2400" b="1" i="1" smtClean="0"/>
              <a:t>max. 3 in Leistungsfächern</a:t>
            </a:r>
            <a:endParaRPr lang="de-DE" altLang="de-DE" b="1" i="1" smtClean="0"/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>
                <a:solidFill>
                  <a:schemeClr val="tx1"/>
                </a:solidFill>
              </a:rPr>
              <a:t>Kursblock:				</a:t>
            </a:r>
            <a:r>
              <a:rPr lang="de-DE" altLang="de-DE" smtClean="0"/>
              <a:t>200 Punkte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de-DE" altLang="de-DE" smtClean="0">
              <a:solidFill>
                <a:schemeClr val="tx1"/>
              </a:solidFill>
            </a:endParaRPr>
          </a:p>
        </p:txBody>
      </p:sp>
      <p:sp>
        <p:nvSpPr>
          <p:cNvPr id="5837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11176"/>
          <a:lstStyle/>
          <a:p>
            <a:pPr eaLnBrk="1" hangingPunct="1">
              <a:lnSpc>
                <a:spcPct val="9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Informationen / Links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01125" cy="4384675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b="1" dirty="0"/>
              <a:t>Homepage des GGG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/>
              <a:t>Leitfaden, </a:t>
            </a:r>
            <a:r>
              <a:rPr lang="de-DE" altLang="de-DE" dirty="0" err="1"/>
              <a:t>Klausurenpläne</a:t>
            </a:r>
            <a:r>
              <a:rPr lang="de-DE" altLang="de-DE" dirty="0"/>
              <a:t>, Termine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/>
              <a:t>Links: Kultusministerium, Regierungspräsidium</a:t>
            </a:r>
          </a:p>
          <a:p>
            <a:pPr marL="539750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  <a:p>
            <a:pPr marL="539750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  <a:p>
            <a:pPr marL="539750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  <a:p>
            <a:pPr marL="539750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</p:txBody>
      </p:sp>
      <p:sp>
        <p:nvSpPr>
          <p:cNvPr id="8196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88" y="3698875"/>
            <a:ext cx="5095875" cy="3155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Abituranforderungen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Kursblock:		200 Punkte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Abiturblock:	100 Punkte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Deutsch und Mathematik sind im Abitur verpflichtend (schriftlich oder mündlich)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„in keinem der Prüfungsfächer weniger als vier Punkte“ (bei jeweils vierfacher Wertung)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maximal zwei Abiturprüfungen dürfen „Unterkurse“ sein, nicht aber 0 Punkte</a:t>
            </a:r>
          </a:p>
        </p:txBody>
      </p:sp>
      <p:sp>
        <p:nvSpPr>
          <p:cNvPr id="60420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457325"/>
            <a:ext cx="4149725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el 1"/>
          <p:cNvSpPr>
            <a:spLocks noGrp="1" noChangeArrowheads="1"/>
          </p:cNvSpPr>
          <p:nvPr>
            <p:ph type="title"/>
          </p:nvPr>
        </p:nvSpPr>
        <p:spPr>
          <a:xfrm>
            <a:off x="503238" y="323850"/>
            <a:ext cx="9069387" cy="1260475"/>
          </a:xfrm>
        </p:spPr>
        <p:txBody>
          <a:bodyPr/>
          <a:lstStyle/>
          <a:p>
            <a:r>
              <a:rPr lang="de-DE" altLang="de-DE" smtClean="0"/>
              <a:t>Abrechnung der  Kurse</a:t>
            </a:r>
          </a:p>
        </p:txBody>
      </p:sp>
      <p:sp>
        <p:nvSpPr>
          <p:cNvPr id="5" name="Rechteck 4"/>
          <p:cNvSpPr/>
          <p:nvPr/>
        </p:nvSpPr>
        <p:spPr>
          <a:xfrm>
            <a:off x="3357563" y="3595688"/>
            <a:ext cx="336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pc="300" dirty="0">
                <a:solidFill>
                  <a:schemeClr val="bg1"/>
                </a:solidFill>
              </a:rPr>
              <a:t>Abrechnung der  Kurse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48288" y="2605088"/>
            <a:ext cx="1925637" cy="5238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800" dirty="0">
                <a:solidFill>
                  <a:srgbClr val="A20000"/>
                </a:solidFill>
                <a:latin typeface="+mn-lt"/>
                <a:ea typeface="ＭＳ Ｐゴシック" charset="0"/>
                <a:cs typeface="ＭＳ Ｐゴシック" charset="0"/>
              </a:rPr>
              <a:t>Kursblock </a:t>
            </a:r>
            <a:endParaRPr lang="de-DE" dirty="0">
              <a:solidFill>
                <a:srgbClr val="A2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89563" y="4318000"/>
            <a:ext cx="1738312" cy="522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800" dirty="0" err="1">
                <a:solidFill>
                  <a:srgbClr val="A20000"/>
                </a:solidFill>
                <a:latin typeface="+mn-lt"/>
                <a:ea typeface="ＭＳ Ｐゴシック" charset="0"/>
                <a:cs typeface="ＭＳ Ｐゴシック" charset="0"/>
              </a:rPr>
              <a:t>Abiblock</a:t>
            </a:r>
            <a:r>
              <a:rPr lang="de-DE" sz="2800" dirty="0">
                <a:solidFill>
                  <a:srgbClr val="3366FF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endParaRPr lang="de-DE" dirty="0">
              <a:solidFill>
                <a:srgbClr val="3366F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97438" y="3143250"/>
            <a:ext cx="782637" cy="5238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800" dirty="0">
                <a:latin typeface="+mn-lt"/>
                <a:ea typeface="ＭＳ Ｐゴシック" charset="0"/>
                <a:cs typeface="ＭＳ Ｐゴシック" charset="0"/>
              </a:rPr>
              <a:t>300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86550" y="3168650"/>
            <a:ext cx="782638" cy="5222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800" dirty="0">
                <a:latin typeface="+mn-lt"/>
                <a:ea typeface="ＭＳ Ｐゴシック" charset="0"/>
                <a:cs typeface="ＭＳ Ｐゴシック" charset="0"/>
              </a:rPr>
              <a:t>300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13425" y="3894138"/>
            <a:ext cx="781050" cy="5222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800" dirty="0">
                <a:latin typeface="+mn-lt"/>
                <a:ea typeface="ＭＳ Ｐゴシック" charset="0"/>
                <a:cs typeface="ＭＳ Ｐゴシック" charset="0"/>
              </a:rPr>
              <a:t>300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74" name="Textfeld 13"/>
          <p:cNvSpPr txBox="1">
            <a:spLocks noChangeArrowheads="1"/>
          </p:cNvSpPr>
          <p:nvPr/>
        </p:nvSpPr>
        <p:spPr bwMode="auto">
          <a:xfrm>
            <a:off x="622300" y="3563938"/>
            <a:ext cx="283845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rgbClr val="595959"/>
                </a:solidFill>
                <a:ea typeface="MS PGothic" panose="020B0600070205080204" pitchFamily="34" charset="-128"/>
              </a:rPr>
              <a:t>Kursblock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595959"/>
                </a:solidFill>
                <a:ea typeface="MS PGothic" panose="020B0600070205080204" pitchFamily="34" charset="-128"/>
              </a:rPr>
              <a:t>200 - 600 Punkte</a:t>
            </a:r>
            <a:endParaRPr lang="de-DE" altLang="de-DE" sz="800">
              <a:solidFill>
                <a:srgbClr val="595959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59595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de-DE" altLang="de-DE" sz="1800">
                <a:solidFill>
                  <a:srgbClr val="595959"/>
                </a:solidFill>
                <a:ea typeface="MS PGothic" panose="020B0600070205080204" pitchFamily="34" charset="-128"/>
              </a:rPr>
              <a:t>40 Kurse x 15NP = 600</a:t>
            </a:r>
          </a:p>
        </p:txBody>
      </p:sp>
      <p:sp>
        <p:nvSpPr>
          <p:cNvPr id="62475" name="Textfeld 13"/>
          <p:cNvSpPr txBox="1">
            <a:spLocks noChangeArrowheads="1"/>
          </p:cNvSpPr>
          <p:nvPr/>
        </p:nvSpPr>
        <p:spPr bwMode="auto">
          <a:xfrm>
            <a:off x="574675" y="4791075"/>
            <a:ext cx="3268663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rgbClr val="595959"/>
                </a:solidFill>
                <a:ea typeface="MS PGothic" panose="020B0600070205080204" pitchFamily="34" charset="-128"/>
              </a:rPr>
              <a:t>Abiblock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595959"/>
                </a:solidFill>
                <a:ea typeface="MS PGothic" panose="020B0600070205080204" pitchFamily="34" charset="-128"/>
              </a:rPr>
              <a:t>100 - 300 Punkte</a:t>
            </a:r>
            <a:endParaRPr lang="de-DE" altLang="de-DE" sz="800">
              <a:solidFill>
                <a:srgbClr val="595959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59595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de-DE" altLang="de-DE" sz="1800">
                <a:solidFill>
                  <a:srgbClr val="595959"/>
                </a:solidFill>
                <a:ea typeface="MS PGothic" panose="020B0600070205080204" pitchFamily="34" charset="-128"/>
              </a:rPr>
              <a:t>5 Fächer x 15NP x 4 = 300</a:t>
            </a:r>
          </a:p>
        </p:txBody>
      </p:sp>
      <p:sp>
        <p:nvSpPr>
          <p:cNvPr id="62476" name="Abgerundetes Rechteck 16"/>
          <p:cNvSpPr>
            <a:spLocks noChangeArrowheads="1"/>
          </p:cNvSpPr>
          <p:nvPr/>
        </p:nvSpPr>
        <p:spPr bwMode="auto">
          <a:xfrm>
            <a:off x="2239963" y="1985963"/>
            <a:ext cx="2493962" cy="1425575"/>
          </a:xfrm>
          <a:prstGeom prst="roundRect">
            <a:avLst>
              <a:gd name="adj" fmla="val 16667"/>
            </a:avLst>
          </a:prstGeom>
          <a:solidFill>
            <a:srgbClr val="69A95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>
                <a:latin typeface="Century Gothic" panose="020B0502020202020204" pitchFamily="34" charset="0"/>
              </a:rPr>
              <a:t>3 Leistungsfächer</a:t>
            </a:r>
          </a:p>
          <a:p>
            <a:pPr eaLnBrk="1" hangingPunct="1"/>
            <a:r>
              <a:rPr lang="de-DE" altLang="de-DE">
                <a:latin typeface="Century Gothic" panose="020B0502020202020204" pitchFamily="34" charset="0"/>
              </a:rPr>
              <a:t>(12 Kurse, zwei Fächer werden doppelt gewertet)</a:t>
            </a:r>
            <a:endParaRPr lang="de-DE" altLang="de-DE" sz="1200">
              <a:latin typeface="Century Gothic" panose="020B0502020202020204" pitchFamily="34" charset="0"/>
            </a:endParaRPr>
          </a:p>
        </p:txBody>
      </p:sp>
      <p:sp>
        <p:nvSpPr>
          <p:cNvPr id="62477" name="Abgerundetes Rechteck 17"/>
          <p:cNvSpPr>
            <a:spLocks noChangeArrowheads="1"/>
          </p:cNvSpPr>
          <p:nvPr/>
        </p:nvSpPr>
        <p:spPr bwMode="auto">
          <a:xfrm>
            <a:off x="7493000" y="2293938"/>
            <a:ext cx="2371725" cy="7810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>
                <a:latin typeface="Century Gothic" panose="020B0502020202020204" pitchFamily="34" charset="0"/>
              </a:rPr>
              <a:t>Weitere Fächer</a:t>
            </a:r>
          </a:p>
          <a:p>
            <a:pPr eaLnBrk="1" hangingPunct="1"/>
            <a:r>
              <a:rPr lang="de-DE" altLang="de-DE">
                <a:latin typeface="Century Gothic" panose="020B0502020202020204" pitchFamily="34" charset="0"/>
              </a:rPr>
              <a:t>(30 Kurse)</a:t>
            </a:r>
          </a:p>
        </p:txBody>
      </p:sp>
      <p:sp>
        <p:nvSpPr>
          <p:cNvPr id="18" name="Abgerundetes Rechteck 17"/>
          <p:cNvSpPr>
            <a:spLocks noChangeArrowheads="1"/>
          </p:cNvSpPr>
          <p:nvPr/>
        </p:nvSpPr>
        <p:spPr bwMode="auto">
          <a:xfrm>
            <a:off x="7273925" y="4578350"/>
            <a:ext cx="2371725" cy="78105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DE" altLang="de-DE" dirty="0">
                <a:latin typeface="Century Gothic" panose="020B0502020202020204" pitchFamily="34" charset="0"/>
              </a:rPr>
              <a:t>5 Prüfungsfächer</a:t>
            </a:r>
          </a:p>
          <a:p>
            <a:pPr eaLnBrk="1" hangingPunct="1">
              <a:defRPr/>
            </a:pPr>
            <a:r>
              <a:rPr lang="de-DE" altLang="de-DE" dirty="0">
                <a:latin typeface="Century Gothic" panose="020B0502020202020204" pitchFamily="34" charset="0"/>
              </a:rPr>
              <a:t>(4-fach)</a:t>
            </a:r>
          </a:p>
        </p:txBody>
      </p:sp>
      <p:sp>
        <p:nvSpPr>
          <p:cNvPr id="62479" name="Textfeld 13"/>
          <p:cNvSpPr txBox="1">
            <a:spLocks noChangeArrowheads="1"/>
          </p:cNvSpPr>
          <p:nvPr/>
        </p:nvSpPr>
        <p:spPr bwMode="auto">
          <a:xfrm>
            <a:off x="568325" y="5992813"/>
            <a:ext cx="49768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>
                <a:solidFill>
                  <a:srgbClr val="595959"/>
                </a:solidFill>
                <a:ea typeface="MS PGothic" panose="020B0600070205080204" pitchFamily="34" charset="-128"/>
              </a:rPr>
              <a:t>Gesamt: </a:t>
            </a:r>
            <a:r>
              <a:rPr lang="de-DE" altLang="de-DE" sz="1800">
                <a:solidFill>
                  <a:srgbClr val="595959"/>
                </a:solidFill>
                <a:ea typeface="MS PGothic" panose="020B0600070205080204" pitchFamily="34" charset="-128"/>
              </a:rPr>
              <a:t>300 - 600 Punkte</a:t>
            </a:r>
          </a:p>
        </p:txBody>
      </p:sp>
      <p:sp>
        <p:nvSpPr>
          <p:cNvPr id="62480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Abiturzeugnis</a:t>
            </a:r>
          </a:p>
        </p:txBody>
      </p:sp>
      <p:sp>
        <p:nvSpPr>
          <p:cNvPr id="63491" name="Inhaltsplatzhalt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6213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3200" smtClean="0">
                <a:solidFill>
                  <a:srgbClr val="99284C"/>
                </a:solidFill>
              </a:rPr>
              <a:t>Kursblock: </a:t>
            </a:r>
          </a:p>
          <a:p>
            <a:pPr marL="176213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/>
              <a:t>Punktzahlen aller Kurse (soweit anrechnungspflichtig) </a:t>
            </a:r>
          </a:p>
          <a:p>
            <a:pPr marL="176213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de-DE" altLang="de-DE" sz="2400" smtClean="0"/>
          </a:p>
          <a:p>
            <a:pPr marL="176213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3200" smtClean="0">
                <a:solidFill>
                  <a:srgbClr val="99284C"/>
                </a:solidFill>
              </a:rPr>
              <a:t>Abiturblock: </a:t>
            </a:r>
            <a:r>
              <a:rPr lang="de-DE" altLang="de-DE" sz="2400" smtClean="0"/>
              <a:t>Ergebnisse der Abiturprüfungen </a:t>
            </a:r>
          </a:p>
          <a:p>
            <a:pPr marL="176213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de-DE" altLang="de-DE" sz="2400" smtClean="0"/>
          </a:p>
          <a:p>
            <a:pPr marL="176213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3200" smtClean="0">
                <a:solidFill>
                  <a:srgbClr val="99284C"/>
                </a:solidFill>
              </a:rPr>
              <a:t>Noten der 10. Klasse in abgewählten Fächern 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de-DE" altLang="de-DE" smtClean="0"/>
          </a:p>
        </p:txBody>
      </p:sp>
      <p:sp>
        <p:nvSpPr>
          <p:cNvPr id="6349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Schriftliche Abiturprüfungen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08175"/>
            <a:ext cx="9036050" cy="3095625"/>
          </a:xfrm>
          <a:solidFill>
            <a:srgbClr val="7DA647"/>
          </a:solidFill>
        </p:spPr>
        <p:txBody>
          <a:bodyPr/>
          <a:lstStyle/>
          <a:p>
            <a:pPr marL="107950" indent="0" eaLnBrk="1">
              <a:spcBef>
                <a:spcPts val="850"/>
              </a:spcBef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 smtClean="0"/>
              <a:t>Schriftliches Abitur in den 3 Leistungsfächern</a:t>
            </a:r>
          </a:p>
          <a:p>
            <a:pPr marL="898525" lvl="1" indent="-358775" eaLnBrk="1">
              <a:spcBef>
                <a:spcPts val="850"/>
              </a:spcBef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 smtClean="0"/>
              <a:t>Allgemein: 			240 – 315 min </a:t>
            </a:r>
          </a:p>
          <a:p>
            <a:pPr marL="898525" lvl="1" indent="-358775" eaLnBrk="1">
              <a:spcBef>
                <a:spcPts val="850"/>
              </a:spcBef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 smtClean="0"/>
              <a:t>Fremdsprache:		210 min + Kommunikationsprüfung </a:t>
            </a:r>
          </a:p>
          <a:p>
            <a:pPr marL="898525" lvl="1" indent="-358775" eaLnBrk="1">
              <a:spcBef>
                <a:spcPts val="850"/>
              </a:spcBef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 err="1" smtClean="0"/>
              <a:t>Bk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Mu</a:t>
            </a:r>
            <a:r>
              <a:rPr lang="de-DE" altLang="de-DE" dirty="0" smtClean="0"/>
              <a:t>, Sport:		240 – 300 min + Fachpraktische Prüfung</a:t>
            </a:r>
          </a:p>
          <a:p>
            <a:pPr marL="539750" lvl="1" indent="0" eaLnBrk="1">
              <a:spcBef>
                <a:spcPts val="850"/>
              </a:spcBef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 smtClean="0"/>
          </a:p>
        </p:txBody>
      </p:sp>
      <p:sp>
        <p:nvSpPr>
          <p:cNvPr id="64516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Mündliches Abitur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6751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dirty="0"/>
              <a:t>M</a:t>
            </a:r>
            <a:r>
              <a:rPr lang="de-DE" altLang="de-DE" dirty="0" smtClean="0"/>
              <a:t>ündliche Prüfungen im Basisfach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 smtClean="0"/>
              <a:t>Wahl </a:t>
            </a:r>
            <a:r>
              <a:rPr lang="de-DE" altLang="de-DE" sz="2400" dirty="0"/>
              <a:t>von zwei Fächern durch den Prüfling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Vorbereitungs- u. Prüfungszeit:   je 20 Minuten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Themenvorschläge durch Fachlehrer, Themenauswahl durch Fachausschussleiter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ohne Beschränkung auf die Sachgebiete eines HJ</a:t>
            </a:r>
          </a:p>
          <a:p>
            <a:pPr marL="539750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sz="2400" dirty="0"/>
          </a:p>
        </p:txBody>
      </p:sp>
      <p:sp>
        <p:nvSpPr>
          <p:cNvPr id="66564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Mündliches Abitur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2479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76213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3200" dirty="0">
                <a:solidFill>
                  <a:srgbClr val="99284C"/>
                </a:solidFill>
              </a:rPr>
              <a:t>Zusatzprüfung</a:t>
            </a:r>
          </a:p>
          <a:p>
            <a:pPr marL="176213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Eine Zusatzprüfung ist in schriftlichen Prüfungsfächern möglich.</a:t>
            </a:r>
          </a:p>
        </p:txBody>
      </p:sp>
      <p:sp>
        <p:nvSpPr>
          <p:cNvPr id="6861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Zeitlicher Überblick</a:t>
            </a:r>
          </a:p>
        </p:txBody>
      </p:sp>
      <p:sp>
        <p:nvSpPr>
          <p:cNvPr id="70659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130175" y="6886575"/>
            <a:ext cx="2346325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</a:t>
            </a:r>
            <a:r>
              <a:rPr lang="de-DE" altLang="de-DE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de-DE" altLang="de-DE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Februar </a:t>
            </a:r>
            <a:r>
              <a:rPr lang="de-DE" altLang="de-DE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2023</a:t>
            </a:r>
            <a:endParaRPr lang="de-DE" altLang="de-DE" dirty="0" smtClean="0">
              <a:solidFill>
                <a:srgbClr val="00000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70660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625600"/>
            <a:ext cx="7469187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Abi-Ball!</a:t>
            </a:r>
          </a:p>
        </p:txBody>
      </p:sp>
      <p:pic>
        <p:nvPicPr>
          <p:cNvPr id="7168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692275"/>
            <a:ext cx="7129462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Kursstufe</a:t>
            </a:r>
          </a:p>
        </p:txBody>
      </p:sp>
      <p:sp>
        <p:nvSpPr>
          <p:cNvPr id="10243" name="Inhaltsplatzhalt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  <a:p>
            <a:r>
              <a:rPr lang="de-DE" altLang="de-DE" b="1" smtClean="0"/>
              <a:t>Einführungsphase: Klasse 10 </a:t>
            </a:r>
          </a:p>
          <a:p>
            <a:r>
              <a:rPr lang="de-DE" altLang="de-DE" sz="2800" smtClean="0">
                <a:solidFill>
                  <a:srgbClr val="000000"/>
                </a:solidFill>
              </a:rPr>
              <a:t>1 Jahr im Klassenverband</a:t>
            </a:r>
          </a:p>
          <a:p>
            <a:endParaRPr lang="de-DE" altLang="de-DE" sz="2400" smtClean="0"/>
          </a:p>
          <a:p>
            <a:r>
              <a:rPr lang="de-DE" altLang="de-DE" b="1" smtClean="0"/>
              <a:t>Qualifikationsphase: Jahrgangsstufe 1 + 2 </a:t>
            </a:r>
          </a:p>
          <a:p>
            <a:r>
              <a:rPr lang="de-DE" altLang="de-DE" sz="2800" smtClean="0">
                <a:solidFill>
                  <a:srgbClr val="000000"/>
                </a:solidFill>
              </a:rPr>
              <a:t>4 Halbjahre in gewählten Kursen</a:t>
            </a:r>
          </a:p>
          <a:p>
            <a:endParaRPr lang="de-DE" altLang="de-DE" smtClean="0"/>
          </a:p>
          <a:p>
            <a:endParaRPr lang="de-DE" altLang="de-DE" smtClean="0"/>
          </a:p>
        </p:txBody>
      </p:sp>
      <p:sp>
        <p:nvSpPr>
          <p:cNvPr id="10244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Was ändert sich?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b="1" smtClean="0"/>
              <a:t>Tutor*innen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000" smtClean="0"/>
              <a:t>keine Klassenlehrer*innen 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b="1" smtClean="0"/>
              <a:t>Kurse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000" smtClean="0"/>
              <a:t>Ein Kurs entspricht einem Halbjahr und wird dann mit einer Zeugnisnote abgeschlossen. - z.B. ein Kurs = Deutschnote im ersten Halbjahr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b="1" smtClean="0"/>
              <a:t>Individueller Stundenplan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000" smtClean="0"/>
              <a:t>Hohlstunden können auftreten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b="1" smtClean="0"/>
              <a:t>Klausuren </a:t>
            </a:r>
            <a:r>
              <a:rPr lang="de-DE" altLang="de-DE" sz="2400" smtClean="0"/>
              <a:t>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000" smtClean="0"/>
              <a:t>Klausurenplan für jedes Halbjahr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000" smtClean="0"/>
              <a:t>Leistungsfächer:  2 pro Halbjahr (Ausnahme 4. Halbjahr)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000" smtClean="0"/>
              <a:t>Basisfächer: 1 pro Halbjahr</a:t>
            </a:r>
          </a:p>
        </p:txBody>
      </p:sp>
      <p:sp>
        <p:nvSpPr>
          <p:cNvPr id="12292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Was ändert sich?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290050" cy="4675188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 smtClean="0"/>
              <a:t>Notenpunkte (NP) </a:t>
            </a:r>
            <a:r>
              <a:rPr lang="de-DE" altLang="de-DE" sz="2400" dirty="0"/>
              <a:t>von 0 bis 15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dirty="0"/>
          </a:p>
          <a:p>
            <a:pPr marL="539750" lvl="1" indent="0" eaLnBrk="1">
              <a:buSzPct val="7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endParaRPr lang="de-DE" altLang="de-DE" sz="1200" dirty="0"/>
          </a:p>
          <a:p>
            <a:pPr marL="628650" lvl="1" indent="-358775" eaLnBrk="1">
              <a:buSzPct val="75000"/>
              <a:buFont typeface="Noto Sans" charset="0"/>
              <a:buChar char="●"/>
              <a:tabLst>
                <a:tab pos="449263" algn="l"/>
                <a:tab pos="717550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 smtClean="0"/>
              <a:t>unter </a:t>
            </a:r>
            <a:r>
              <a:rPr lang="de-DE" altLang="de-DE" sz="2400" dirty="0"/>
              <a:t>5 </a:t>
            </a:r>
            <a:r>
              <a:rPr lang="de-DE" altLang="de-DE" sz="2400" dirty="0" smtClean="0"/>
              <a:t>NP </a:t>
            </a:r>
            <a:r>
              <a:rPr lang="de-DE" altLang="de-DE" sz="2400" dirty="0"/>
              <a:t>= „Unterkurs“:  </a:t>
            </a:r>
            <a:r>
              <a:rPr lang="de-DE" altLang="de-DE" sz="2400" dirty="0">
                <a:solidFill>
                  <a:srgbClr val="A20000"/>
                </a:solidFill>
              </a:rPr>
              <a:t>max. 8 Kurse unter 5 NP</a:t>
            </a:r>
            <a:r>
              <a:rPr lang="de-DE" altLang="de-DE" sz="2400" dirty="0" smtClean="0">
                <a:solidFill>
                  <a:srgbClr val="A20000"/>
                </a:solidFill>
              </a:rPr>
              <a:t>!</a:t>
            </a:r>
          </a:p>
          <a:p>
            <a:pPr marL="628650" lvl="1" indent="-358775" eaLnBrk="1">
              <a:buSzPct val="75000"/>
              <a:buFont typeface="Noto Sans" charset="0"/>
              <a:buChar char="●"/>
              <a:tabLst>
                <a:tab pos="449263" algn="l"/>
                <a:tab pos="717550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>
                <a:solidFill>
                  <a:srgbClr val="A20000"/>
                </a:solidFill>
              </a:rPr>
              <a:t>m</a:t>
            </a:r>
            <a:r>
              <a:rPr lang="de-DE" altLang="de-DE" sz="2400" dirty="0" smtClean="0">
                <a:solidFill>
                  <a:srgbClr val="A20000"/>
                </a:solidFill>
              </a:rPr>
              <a:t>ax. 3 Kurse in den Leistungsfächern unter 5 NP!</a:t>
            </a:r>
            <a:endParaRPr lang="de-DE" altLang="de-DE" sz="2400" dirty="0">
              <a:solidFill>
                <a:srgbClr val="A20000"/>
              </a:solidFill>
            </a:endParaRPr>
          </a:p>
          <a:p>
            <a:pPr marL="628650" lvl="1" indent="-358775" eaLnBrk="1">
              <a:buSzPct val="75000"/>
              <a:buFont typeface="Noto Sans" charset="0"/>
              <a:buChar char="●"/>
              <a:tabLst>
                <a:tab pos="449263" algn="l"/>
                <a:tab pos="717550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de-DE" altLang="de-DE" sz="2400" dirty="0"/>
              <a:t>0 </a:t>
            </a:r>
            <a:r>
              <a:rPr lang="de-DE" altLang="de-DE" sz="2400" dirty="0" smtClean="0"/>
              <a:t>NP </a:t>
            </a:r>
            <a:r>
              <a:rPr lang="de-DE" altLang="de-DE" sz="2400" dirty="0"/>
              <a:t>= „nicht belegt“:  darf in </a:t>
            </a:r>
            <a:r>
              <a:rPr lang="de-DE" altLang="de-DE" sz="2400" dirty="0">
                <a:solidFill>
                  <a:srgbClr val="800000"/>
                </a:solidFill>
              </a:rPr>
              <a:t>keinem Pflichtfach</a:t>
            </a:r>
            <a:r>
              <a:rPr lang="de-DE" altLang="de-DE" sz="2400" dirty="0"/>
              <a:t> passieren!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766763" y="2386013"/>
          <a:ext cx="8442325" cy="1812925"/>
        </p:xfrm>
        <a:graphic>
          <a:graphicData uri="http://schemas.openxmlformats.org/drawingml/2006/table">
            <a:tbl>
              <a:tblPr/>
              <a:tblGrid>
                <a:gridCol w="876300"/>
                <a:gridCol w="501650"/>
                <a:gridCol w="508000"/>
                <a:gridCol w="503237"/>
                <a:gridCol w="503238"/>
                <a:gridCol w="503237"/>
                <a:gridCol w="503238"/>
                <a:gridCol w="508000"/>
                <a:gridCol w="503237"/>
                <a:gridCol w="506413"/>
                <a:gridCol w="503237"/>
                <a:gridCol w="541338"/>
                <a:gridCol w="466725"/>
                <a:gridCol w="504825"/>
                <a:gridCol w="498475"/>
                <a:gridCol w="511175"/>
              </a:tblGrid>
              <a:tr h="9255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Punkte</a:t>
                      </a:r>
                    </a:p>
                  </a:txBody>
                  <a:tcPr marL="90000" marR="90000" marT="49784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15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14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13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12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11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10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9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8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7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6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5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4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3</a:t>
                      </a:r>
                    </a:p>
                  </a:txBody>
                  <a:tcPr marL="90000" marR="90000" marT="5029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rPr>
                        <a:t>2</a:t>
                      </a: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rPr>
                        <a:t>1</a:t>
                      </a: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88741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Noten</a:t>
                      </a:r>
                    </a:p>
                  </a:txBody>
                  <a:tcPr marL="90000" marR="90000" marT="49784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1</a:t>
                      </a:r>
                    </a:p>
                  </a:txBody>
                  <a:tcPr marL="90000" marR="90000" marT="5283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2</a:t>
                      </a:r>
                    </a:p>
                  </a:txBody>
                  <a:tcPr marL="90000" marR="90000" marT="5283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3</a:t>
                      </a:r>
                    </a:p>
                  </a:txBody>
                  <a:tcPr marL="90000" marR="90000" marT="5283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Century Gothic" panose="020B0502020202020204" pitchFamily="34" charset="0"/>
                          <a:ea typeface="Noto Sans CJK SC Regular" charset="0"/>
                          <a:cs typeface="Noto Sans CJK SC Regular" charset="0"/>
                        </a:rPr>
                        <a:t>4</a:t>
                      </a:r>
                    </a:p>
                  </a:txBody>
                  <a:tcPr marL="90000" marR="90000" marT="5283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de-DE" alt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64B3C"/>
                          </a:solidFill>
                          <a:effectLst/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rPr>
                        <a:t>5</a:t>
                      </a:r>
                    </a:p>
                  </a:txBody>
                  <a:tcPr marL="90000" marR="90000" marT="7061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800">
                          <a:solidFill>
                            <a:srgbClr val="99284C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Noto Sans CJK SC Regular" charset="0"/>
                          <a:cs typeface="Noto Sans CJK SC Regular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Noto Sans CJK SC Regular" charset="0"/>
                        <a:cs typeface="Noto Sans CJK SC Regular" charset="0"/>
                      </a:endParaRPr>
                    </a:p>
                  </a:txBody>
                  <a:tcPr marL="90000" marR="90000" marT="61722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4393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Was ändert sich?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/>
              <a:t>Vier Halbjahreszeugnisse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/>
              <a:t>keine „Halbjahresinformationen“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/>
              <a:t>Keine „Versetzung“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/>
              <a:t>nur freiwillige Wiederholung / „Nichtzulassung zum Abitur“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/>
              <a:t>Verhaltens- und Mitarbeitsnote 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2400" smtClean="0"/>
              <a:t>in allen vier Kursstufen-Zeugnissen</a:t>
            </a:r>
          </a:p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 </a:t>
            </a:r>
          </a:p>
        </p:txBody>
      </p:sp>
      <p:sp>
        <p:nvSpPr>
          <p:cNvPr id="16388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GFS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8785225" cy="4384675"/>
          </a:xfrm>
        </p:spPr>
        <p:txBody>
          <a:bodyPr/>
          <a:lstStyle/>
          <a:p>
            <a:pPr marL="107950" indent="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„Gleichwertige Feststellung von Schülerleistungen“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Festlegung von 3 GFS-Fächern in den ersten sechs Wochen der Kursstufe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in drei unterschiedlichen Fächern</a:t>
            </a:r>
          </a:p>
          <a:p>
            <a:pPr marL="898525" lvl="1" indent="-358775" eaLnBrk="1">
              <a:buSzPct val="75000"/>
              <a:buFont typeface="Noto Sans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mtClean="0"/>
              <a:t>4. GFS auf Antrag möglich (spätestens mit Eintritt in Hj4)</a:t>
            </a:r>
          </a:p>
        </p:txBody>
      </p:sp>
      <p:sp>
        <p:nvSpPr>
          <p:cNvPr id="18436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marL="252413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de-DE" sz="4200" smtClean="0"/>
              <a:t>Fächer: Pflicht- und Wahlbereich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76263" y="1835150"/>
            <a:ext cx="4889500" cy="890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2400" u="sng" dirty="0">
                <a:solidFill>
                  <a:schemeClr val="accent2">
                    <a:lumMod val="75000"/>
                  </a:schemeClr>
                </a:solidFill>
              </a:rPr>
              <a:t>Aufgabenfeld I:</a:t>
            </a:r>
            <a:r>
              <a:rPr lang="de-DE" alt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2400" dirty="0">
                <a:solidFill>
                  <a:srgbClr val="564B3C"/>
                </a:solidFill>
              </a:rPr>
              <a:t>sprachlich-literarisch-künstlerisch 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76263" y="3132138"/>
            <a:ext cx="4889500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2400" u="sng" dirty="0">
                <a:solidFill>
                  <a:srgbClr val="FF3399"/>
                </a:solidFill>
              </a:rPr>
              <a:t>Aufgabenfeld II</a:t>
            </a:r>
            <a:r>
              <a:rPr lang="de-DE" altLang="de-DE" sz="2400" dirty="0">
                <a:solidFill>
                  <a:srgbClr val="FF3399"/>
                </a:solidFill>
              </a:rPr>
              <a:t>: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2400" dirty="0">
                <a:solidFill>
                  <a:srgbClr val="564B3C"/>
                </a:solidFill>
              </a:rPr>
              <a:t>gesellschaftswissenschaftlich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76263" y="4427538"/>
            <a:ext cx="4889500" cy="936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2400" u="sng" dirty="0">
                <a:solidFill>
                  <a:srgbClr val="008080"/>
                </a:solidFill>
              </a:rPr>
              <a:t>Aufgabenfeld III:</a:t>
            </a:r>
            <a:r>
              <a:rPr lang="de-DE" altLang="de-DE" sz="2400" dirty="0">
                <a:solidFill>
                  <a:srgbClr val="00808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2400" dirty="0">
                <a:solidFill>
                  <a:srgbClr val="564B3C"/>
                </a:solidFill>
              </a:rPr>
              <a:t>mathematisch-</a:t>
            </a:r>
            <a:r>
              <a:rPr lang="de-DE" altLang="de-DE" sz="2400" dirty="0" err="1">
                <a:solidFill>
                  <a:srgbClr val="564B3C"/>
                </a:solidFill>
              </a:rPr>
              <a:t>naturwiss</a:t>
            </a:r>
            <a:r>
              <a:rPr lang="de-DE" altLang="de-DE" sz="2400" dirty="0">
                <a:solidFill>
                  <a:srgbClr val="564B3C"/>
                </a:solidFill>
              </a:rPr>
              <a:t>.-techn.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76263" y="5724525"/>
            <a:ext cx="489585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2400" dirty="0">
                <a:solidFill>
                  <a:srgbClr val="564B3C"/>
                </a:solidFill>
              </a:rPr>
              <a:t>Sport:  ohne Zuordnung</a:t>
            </a: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5688013" y="1835150"/>
            <a:ext cx="4032250" cy="587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1600" dirty="0">
                <a:solidFill>
                  <a:schemeClr val="accent2">
                    <a:lumMod val="75000"/>
                  </a:schemeClr>
                </a:solidFill>
              </a:rPr>
              <a:t>Deutsch, Englisch, Französisch,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1600" dirty="0">
                <a:solidFill>
                  <a:schemeClr val="accent2">
                    <a:lumMod val="75000"/>
                  </a:schemeClr>
                </a:solidFill>
              </a:rPr>
              <a:t>Spanisch, Latein, Bild. Kunst, Musik</a:t>
            </a:r>
          </a:p>
        </p:txBody>
      </p:sp>
      <p:sp>
        <p:nvSpPr>
          <p:cNvPr id="19465" name="Rectangle 3"/>
          <p:cNvSpPr>
            <a:spLocks noChangeArrowheads="1"/>
          </p:cNvSpPr>
          <p:nvPr/>
        </p:nvSpPr>
        <p:spPr bwMode="auto">
          <a:xfrm>
            <a:off x="5688013" y="3132138"/>
            <a:ext cx="4032250" cy="909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1600" dirty="0">
                <a:solidFill>
                  <a:srgbClr val="FF3399"/>
                </a:solidFill>
              </a:rPr>
              <a:t>Geschichte, Geographie, Wirtschaft, Gemeinschaftskunde, Religion/Ethik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1600" i="1" dirty="0">
                <a:solidFill>
                  <a:srgbClr val="FF3399"/>
                </a:solidFill>
              </a:rPr>
              <a:t>Seminarkurse</a:t>
            </a:r>
            <a:r>
              <a:rPr lang="de-DE" altLang="de-DE" sz="1600" i="1" dirty="0" smtClean="0">
                <a:solidFill>
                  <a:srgbClr val="FF3399"/>
                </a:solidFill>
              </a:rPr>
              <a:t>, Philosophie</a:t>
            </a:r>
            <a:r>
              <a:rPr lang="de-DE" altLang="de-DE" sz="1600" i="1" dirty="0">
                <a:solidFill>
                  <a:srgbClr val="FF3399"/>
                </a:solidFill>
              </a:rPr>
              <a:t>, Psychologie</a:t>
            </a:r>
            <a:endParaRPr lang="de-DE" altLang="de-DE" sz="1600" dirty="0">
              <a:solidFill>
                <a:srgbClr val="FF3399"/>
              </a:solidFill>
            </a:endParaRP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5688013" y="4427538"/>
            <a:ext cx="4032250" cy="909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3200">
                <a:solidFill>
                  <a:srgbClr val="99284C"/>
                </a:solidFill>
                <a:latin typeface="Century Gothic" panose="020B0502020202020204" pitchFamily="34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00000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1600" dirty="0">
                <a:solidFill>
                  <a:srgbClr val="008080"/>
                </a:solidFill>
              </a:rPr>
              <a:t>Mathematik, Biologie, Chemie, Physik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de-DE" altLang="de-DE" sz="1600" i="1" dirty="0">
                <a:solidFill>
                  <a:srgbClr val="008080"/>
                </a:solidFill>
              </a:rPr>
              <a:t>Informatik, Astronomie, </a:t>
            </a:r>
            <a:r>
              <a:rPr lang="de-DE" altLang="de-DE" sz="1600" i="1" dirty="0" err="1">
                <a:solidFill>
                  <a:srgbClr val="008080"/>
                </a:solidFill>
              </a:rPr>
              <a:t>Vert</a:t>
            </a:r>
            <a:r>
              <a:rPr lang="de-DE" altLang="de-DE" sz="1600" i="1" dirty="0">
                <a:solidFill>
                  <a:srgbClr val="008080"/>
                </a:solidFill>
              </a:rPr>
              <a:t>. </a:t>
            </a:r>
            <a:r>
              <a:rPr lang="de-DE" altLang="de-DE" sz="1600" i="1" dirty="0" err="1">
                <a:solidFill>
                  <a:srgbClr val="008080"/>
                </a:solidFill>
              </a:rPr>
              <a:t>Mathem</a:t>
            </a:r>
            <a:r>
              <a:rPr lang="de-DE" altLang="de-DE" sz="1600" i="1" dirty="0">
                <a:solidFill>
                  <a:srgbClr val="008080"/>
                </a:solidFill>
              </a:rPr>
              <a:t>., Darstellende Geometrie</a:t>
            </a:r>
          </a:p>
        </p:txBody>
      </p:sp>
      <p:sp>
        <p:nvSpPr>
          <p:cNvPr id="20490" name="Datumsplatzhalt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de-DE" altLang="de-DE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Februar 2023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Benutzerdefiniert</PresentationFormat>
  <Paragraphs>399</Paragraphs>
  <Slides>37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6" baseType="lpstr">
      <vt:lpstr>Arial</vt:lpstr>
      <vt:lpstr>Noto Sans CJK SC Regular</vt:lpstr>
      <vt:lpstr>Century Gothic</vt:lpstr>
      <vt:lpstr>Times New Roman</vt:lpstr>
      <vt:lpstr>DejaVu Sans</vt:lpstr>
      <vt:lpstr>Noto Sans</vt:lpstr>
      <vt:lpstr>MS PGothic</vt:lpstr>
      <vt:lpstr>Wingdings</vt:lpstr>
      <vt:lpstr>Office Theme</vt:lpstr>
      <vt:lpstr>OBERSTUFENINFORMATION</vt:lpstr>
      <vt:lpstr>Oberstufenberater</vt:lpstr>
      <vt:lpstr>Informationen / Links</vt:lpstr>
      <vt:lpstr>Kursstufe</vt:lpstr>
      <vt:lpstr>Was ändert sich?</vt:lpstr>
      <vt:lpstr>Was ändert sich?</vt:lpstr>
      <vt:lpstr>Was ändert sich?</vt:lpstr>
      <vt:lpstr>GFS</vt:lpstr>
      <vt:lpstr>Fächer: Pflicht- und Wahlbereich</vt:lpstr>
      <vt:lpstr>Leistungsfächer: 5-stündig </vt:lpstr>
      <vt:lpstr>Basisfächer: 2- oder 3-stündig </vt:lpstr>
      <vt:lpstr>Wahlfächer</vt:lpstr>
      <vt:lpstr>Besondere Lernleistung</vt:lpstr>
      <vt:lpstr>Besondere Lernleistung</vt:lpstr>
      <vt:lpstr>Belegpflicht</vt:lpstr>
      <vt:lpstr>Besonderheiten</vt:lpstr>
      <vt:lpstr>Neuregelung Geo/GK </vt:lpstr>
      <vt:lpstr>Neuregelung Geo/GK </vt:lpstr>
      <vt:lpstr>Abitur - Prüfungsfächer</vt:lpstr>
      <vt:lpstr>Abitur - Prüfungsfächer</vt:lpstr>
      <vt:lpstr>Abitur - Prüfungsfächer</vt:lpstr>
      <vt:lpstr>Abitur - Prüfungsfächer</vt:lpstr>
      <vt:lpstr>Abitur - Prüfungsfächer</vt:lpstr>
      <vt:lpstr>Abitur - Prüfungsfächer</vt:lpstr>
      <vt:lpstr>Selbstreflexion</vt:lpstr>
      <vt:lpstr>Vorwahl und Fächerangebot</vt:lpstr>
      <vt:lpstr>Abitur - Prüfungsfächer</vt:lpstr>
      <vt:lpstr>Abitur - Prüfungsfächer</vt:lpstr>
      <vt:lpstr>Zulassung zum Abitur</vt:lpstr>
      <vt:lpstr>Abituranforderungen</vt:lpstr>
      <vt:lpstr>Abrechnung der  Kurse</vt:lpstr>
      <vt:lpstr>Abiturzeugnis</vt:lpstr>
      <vt:lpstr>Schriftliche Abiturprüfungen</vt:lpstr>
      <vt:lpstr>Mündliches Abitur</vt:lpstr>
      <vt:lpstr>Mündliches Abitur</vt:lpstr>
      <vt:lpstr>Zeitlicher Überblick</vt:lpstr>
      <vt:lpstr>Abi-Ball!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Norbert Krieg</dc:creator>
  <cp:lastModifiedBy>Julika Kühner</cp:lastModifiedBy>
  <cp:revision>85</cp:revision>
  <cp:lastPrinted>2020-02-10T17:00:00Z</cp:lastPrinted>
  <dcterms:created xsi:type="dcterms:W3CDTF">2019-02-10T10:55:08Z</dcterms:created>
  <dcterms:modified xsi:type="dcterms:W3CDTF">2023-01-16T14:32:15Z</dcterms:modified>
</cp:coreProperties>
</file>